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aleway"/>
      <p:regular r:id="rId28"/>
      <p:bold r:id="rId29"/>
      <p:italic r:id="rId30"/>
      <p:boldItalic r:id="rId31"/>
    </p:embeddedFont>
    <p:embeddedFont>
      <p:font typeface="Nunito"/>
      <p:regular r:id="rId32"/>
      <p:bold r:id="rId33"/>
      <p:italic r:id="rId34"/>
      <p:boldItalic r:id="rId35"/>
    </p:embeddedFont>
    <p:embeddedFont>
      <p:font typeface="Lato"/>
      <p:regular r:id="rId36"/>
      <p:bold r:id="rId37"/>
      <p:italic r:id="rId38"/>
      <p:boldItalic r:id="rId39"/>
    </p:embeddedFont>
    <p:embeddedFont>
      <p:font typeface="Maven Pro"/>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FBA6F3-5690-45E7-82F6-44FD64C893FD}">
  <a:tblStyle styleId="{89FBA6F3-5690-45E7-82F6-44FD64C893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4.xml"/><Relationship Id="rId41" Type="http://schemas.openxmlformats.org/officeDocument/2006/relationships/font" Target="fonts/MavenPro-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f0147e94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f0147e94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df221ac12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df221ac12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df221ac1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df221ac1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f024856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f024856e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df221ac1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df221ac1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df221ac1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df221ac1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df221ac12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df221ac12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e5bfc13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e5bfc13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df221ac12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df221ac12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df221ac1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df221ac1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df221ac12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df221ac1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hyperlink" Target="http://localhost:1234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6" name="Shape 276"/>
        <p:cNvGrpSpPr/>
        <p:nvPr/>
      </p:nvGrpSpPr>
      <p:grpSpPr>
        <a:xfrm>
          <a:off x="0" y="0"/>
          <a:ext cx="0" cy="0"/>
          <a:chOff x="0" y="0"/>
          <a:chExt cx="0" cy="0"/>
        </a:xfrm>
      </p:grpSpPr>
      <p:pic>
        <p:nvPicPr>
          <p:cNvPr id="277" name="Google Shape;277;p13"/>
          <p:cNvPicPr preferRelativeResize="0"/>
          <p:nvPr/>
        </p:nvPicPr>
        <p:blipFill rotWithShape="1">
          <a:blip r:embed="rId3">
            <a:alphaModFix/>
          </a:blip>
          <a:srcRect b="1293" l="768" r="758" t="0"/>
          <a:stretch/>
        </p:blipFill>
        <p:spPr>
          <a:xfrm>
            <a:off x="45675" y="258850"/>
            <a:ext cx="9052651" cy="4422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50" name="Shape 350"/>
        <p:cNvGrpSpPr/>
        <p:nvPr/>
      </p:nvGrpSpPr>
      <p:grpSpPr>
        <a:xfrm>
          <a:off x="0" y="0"/>
          <a:ext cx="0" cy="0"/>
          <a:chOff x="0" y="0"/>
          <a:chExt cx="0" cy="0"/>
        </a:xfrm>
      </p:grpSpPr>
      <p:pic>
        <p:nvPicPr>
          <p:cNvPr id="351" name="Google Shape;351;p22"/>
          <p:cNvPicPr preferRelativeResize="0"/>
          <p:nvPr/>
        </p:nvPicPr>
        <p:blipFill>
          <a:blip r:embed="rId3">
            <a:alphaModFix/>
          </a:blip>
          <a:stretch>
            <a:fillRect/>
          </a:stretch>
        </p:blipFill>
        <p:spPr>
          <a:xfrm>
            <a:off x="0" y="0"/>
            <a:ext cx="9144000" cy="5091299"/>
          </a:xfrm>
          <a:prstGeom prst="rect">
            <a:avLst/>
          </a:prstGeom>
          <a:noFill/>
          <a:ln>
            <a:noFill/>
          </a:ln>
        </p:spPr>
      </p:pic>
      <p:pic>
        <p:nvPicPr>
          <p:cNvPr descr="Piece of duct tape sticking a note to the slide" id="352" name="Google Shape;352;p22"/>
          <p:cNvPicPr preferRelativeResize="0"/>
          <p:nvPr/>
        </p:nvPicPr>
        <p:blipFill rotWithShape="1">
          <a:blip r:embed="rId4">
            <a:alphaModFix/>
          </a:blip>
          <a:srcRect b="10011" l="9244" r="2118" t="5926"/>
          <a:stretch/>
        </p:blipFill>
        <p:spPr>
          <a:xfrm rot="154836">
            <a:off x="2721696" y="390929"/>
            <a:ext cx="3587681" cy="518217"/>
          </a:xfrm>
          <a:prstGeom prst="rect">
            <a:avLst/>
          </a:prstGeom>
          <a:noFill/>
          <a:ln>
            <a:noFill/>
          </a:ln>
        </p:spPr>
      </p:pic>
      <p:sp>
        <p:nvSpPr>
          <p:cNvPr id="353" name="Google Shape;353;p22"/>
          <p:cNvSpPr txBox="1"/>
          <p:nvPr/>
        </p:nvSpPr>
        <p:spPr>
          <a:xfrm>
            <a:off x="2863075" y="359950"/>
            <a:ext cx="42345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FFFF"/>
                </a:solidFill>
                <a:latin typeface="Raleway"/>
                <a:ea typeface="Raleway"/>
                <a:cs typeface="Raleway"/>
                <a:sym typeface="Raleway"/>
              </a:rPr>
              <a:t>Rolling Standard Deviation</a:t>
            </a:r>
            <a:endParaRPr b="1" sz="1900">
              <a:solidFill>
                <a:srgbClr val="FFFFFF"/>
              </a:solidFill>
              <a:latin typeface="Raleway"/>
              <a:ea typeface="Raleway"/>
              <a:cs typeface="Raleway"/>
              <a:sym typeface="Raleway"/>
            </a:endParaRPr>
          </a:p>
          <a:p>
            <a:pPr indent="0" lvl="0" marL="0" rtl="0" algn="l">
              <a:spcBef>
                <a:spcPts val="0"/>
              </a:spcBef>
              <a:spcAft>
                <a:spcPts val="0"/>
              </a:spcAft>
              <a:buNone/>
            </a:pPr>
            <a:r>
              <a:t/>
            </a:r>
            <a:endParaRPr b="1" sz="2400">
              <a:solidFill>
                <a:srgbClr val="FFFFFF"/>
              </a:solidFill>
              <a:latin typeface="Raleway"/>
              <a:ea typeface="Raleway"/>
              <a:cs typeface="Raleway"/>
              <a:sym typeface="Raleway"/>
            </a:endParaRPr>
          </a:p>
        </p:txBody>
      </p:sp>
      <p:pic>
        <p:nvPicPr>
          <p:cNvPr id="354" name="Google Shape;354;p22"/>
          <p:cNvPicPr preferRelativeResize="0"/>
          <p:nvPr/>
        </p:nvPicPr>
        <p:blipFill>
          <a:blip r:embed="rId5">
            <a:alphaModFix/>
          </a:blip>
          <a:stretch>
            <a:fillRect/>
          </a:stretch>
        </p:blipFill>
        <p:spPr>
          <a:xfrm>
            <a:off x="1985188" y="991300"/>
            <a:ext cx="5173625" cy="2619375"/>
          </a:xfrm>
          <a:prstGeom prst="rect">
            <a:avLst/>
          </a:prstGeom>
          <a:noFill/>
          <a:ln>
            <a:noFill/>
          </a:ln>
        </p:spPr>
      </p:pic>
      <p:sp>
        <p:nvSpPr>
          <p:cNvPr id="355" name="Google Shape;355;p22"/>
          <p:cNvSpPr txBox="1"/>
          <p:nvPr/>
        </p:nvSpPr>
        <p:spPr>
          <a:xfrm>
            <a:off x="745800" y="4181425"/>
            <a:ext cx="7652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a:t>
            </a:r>
            <a:r>
              <a:rPr lang="en">
                <a:solidFill>
                  <a:srgbClr val="202124"/>
                </a:solidFill>
                <a:highlight>
                  <a:srgbClr val="FFFFFF"/>
                </a:highlight>
              </a:rPr>
              <a:t>iShares US Real Estate ETF and Vornado Realty Trust has a higher beta dispersion compared to the Dow Jones ETF Trust and the S&amp;P 500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59" name="Shape 359"/>
        <p:cNvGrpSpPr/>
        <p:nvPr/>
      </p:nvGrpSpPr>
      <p:grpSpPr>
        <a:xfrm>
          <a:off x="0" y="0"/>
          <a:ext cx="0" cy="0"/>
          <a:chOff x="0" y="0"/>
          <a:chExt cx="0" cy="0"/>
        </a:xfrm>
      </p:grpSpPr>
      <p:pic>
        <p:nvPicPr>
          <p:cNvPr descr="Screen Shot 2015-11-19 at 11.46.25 PM.png" id="360" name="Google Shape;360;p23"/>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361" name="Google Shape;361;p23"/>
          <p:cNvSpPr txBox="1"/>
          <p:nvPr>
            <p:ph idx="1" type="body"/>
          </p:nvPr>
        </p:nvSpPr>
        <p:spPr>
          <a:xfrm>
            <a:off x="4681400" y="980400"/>
            <a:ext cx="4350000" cy="318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a:solidFill>
                  <a:srgbClr val="666666"/>
                </a:solidFill>
              </a:rPr>
              <a:t>Monte Carlo Sim</a:t>
            </a:r>
            <a:r>
              <a:rPr b="1" lang="en" sz="3000">
                <a:solidFill>
                  <a:srgbClr val="666666"/>
                </a:solidFill>
              </a:rPr>
              <a:t>ulation</a:t>
            </a:r>
            <a:endParaRPr b="1" sz="3000">
              <a:solidFill>
                <a:srgbClr val="666666"/>
              </a:solidFill>
            </a:endParaRPr>
          </a:p>
          <a:p>
            <a:pPr indent="0" lvl="0" marL="0" rtl="0" algn="l">
              <a:spcBef>
                <a:spcPts val="1600"/>
              </a:spcBef>
              <a:spcAft>
                <a:spcPts val="0"/>
              </a:spcAft>
              <a:buNone/>
            </a:pPr>
            <a:r>
              <a:rPr lang="en" sz="1800">
                <a:solidFill>
                  <a:srgbClr val="000000"/>
                </a:solidFill>
                <a:latin typeface="Arial"/>
                <a:ea typeface="Arial"/>
                <a:cs typeface="Arial"/>
                <a:sym typeface="Arial"/>
              </a:rPr>
              <a:t>Even weighted portfolio, 5 year projection </a:t>
            </a:r>
            <a:endParaRPr sz="1800">
              <a:solidFill>
                <a:srgbClr val="000000"/>
              </a:solidFill>
              <a:latin typeface="Arial"/>
              <a:ea typeface="Arial"/>
              <a:cs typeface="Arial"/>
              <a:sym typeface="Arial"/>
            </a:endParaRPr>
          </a:p>
          <a:p>
            <a:pPr indent="0" lvl="0" marL="0" rtl="0" algn="l">
              <a:spcBef>
                <a:spcPts val="1600"/>
              </a:spcBef>
              <a:spcAft>
                <a:spcPts val="1200"/>
              </a:spcAft>
              <a:buClr>
                <a:schemeClr val="dk2"/>
              </a:buClr>
              <a:buSzPts val="1100"/>
              <a:buFont typeface="Arial"/>
              <a:buNone/>
            </a:pPr>
            <a:r>
              <a:rPr lang="en" sz="1800">
                <a:solidFill>
                  <a:srgbClr val="000000"/>
                </a:solidFill>
                <a:latin typeface="Arial"/>
                <a:ea typeface="Arial"/>
                <a:cs typeface="Arial"/>
                <a:sym typeface="Arial"/>
              </a:rPr>
              <a:t>95% confidence interval that $100,000 would return between $99,654 and $545,786 </a:t>
            </a:r>
            <a:endParaRPr sz="1800">
              <a:solidFill>
                <a:srgbClr val="000000"/>
              </a:solidFill>
              <a:latin typeface="Arial"/>
              <a:ea typeface="Arial"/>
              <a:cs typeface="Arial"/>
              <a:sym typeface="Arial"/>
            </a:endParaRPr>
          </a:p>
        </p:txBody>
      </p:sp>
      <p:sp>
        <p:nvSpPr>
          <p:cNvPr id="362" name="Google Shape;362;p23"/>
          <p:cNvSpPr txBox="1"/>
          <p:nvPr/>
        </p:nvSpPr>
        <p:spPr>
          <a:xfrm>
            <a:off x="311425" y="364800"/>
            <a:ext cx="210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800"/>
              </a:spcAft>
              <a:buClr>
                <a:schemeClr val="dk2"/>
              </a:buClr>
              <a:buSzPts val="1100"/>
              <a:buFont typeface="Arial"/>
              <a:buNone/>
            </a:pPr>
            <a:r>
              <a:rPr b="1" lang="en">
                <a:solidFill>
                  <a:schemeClr val="dk1"/>
                </a:solidFill>
                <a:latin typeface="Raleway"/>
                <a:ea typeface="Raleway"/>
                <a:cs typeface="Raleway"/>
                <a:sym typeface="Raleway"/>
              </a:rPr>
              <a:t>The Cause of the Opportunity</a:t>
            </a:r>
            <a:endParaRPr>
              <a:latin typeface="Lato"/>
              <a:ea typeface="Lato"/>
              <a:cs typeface="Lato"/>
              <a:sym typeface="Lato"/>
            </a:endParaRPr>
          </a:p>
        </p:txBody>
      </p:sp>
      <p:grpSp>
        <p:nvGrpSpPr>
          <p:cNvPr id="363" name="Google Shape;363;p23"/>
          <p:cNvGrpSpPr/>
          <p:nvPr/>
        </p:nvGrpSpPr>
        <p:grpSpPr>
          <a:xfrm>
            <a:off x="212125" y="283758"/>
            <a:ext cx="2457125" cy="2036990"/>
            <a:chOff x="6869104" y="-1570282"/>
            <a:chExt cx="2089925" cy="5065880"/>
          </a:xfrm>
        </p:grpSpPr>
        <p:pic>
          <p:nvPicPr>
            <p:cNvPr id="364" name="Google Shape;364;p23"/>
            <p:cNvPicPr preferRelativeResize="0"/>
            <p:nvPr/>
          </p:nvPicPr>
          <p:blipFill>
            <a:blip r:embed="rId4">
              <a:alphaModFix/>
            </a:blip>
            <a:stretch>
              <a:fillRect/>
            </a:stretch>
          </p:blipFill>
          <p:spPr>
            <a:xfrm>
              <a:off x="6869104" y="-1570282"/>
              <a:ext cx="2089925" cy="5065880"/>
            </a:xfrm>
            <a:prstGeom prst="rect">
              <a:avLst/>
            </a:prstGeom>
            <a:noFill/>
            <a:ln>
              <a:noFill/>
            </a:ln>
          </p:spPr>
        </p:pic>
        <p:sp>
          <p:nvSpPr>
            <p:cNvPr id="365" name="Google Shape;365;p23"/>
            <p:cNvSpPr txBox="1"/>
            <p:nvPr/>
          </p:nvSpPr>
          <p:spPr>
            <a:xfrm>
              <a:off x="7004619" y="-1373712"/>
              <a:ext cx="18189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lang="en" sz="1200">
                  <a:solidFill>
                    <a:schemeClr val="dk2"/>
                  </a:solidFill>
                  <a:latin typeface="Raleway"/>
                  <a:ea typeface="Raleway"/>
                  <a:cs typeface="Raleway"/>
                  <a:sym typeface="Raleway"/>
                </a:rPr>
                <a:t>The problem with the NYC Real Estate market was the mass exodus of people that didn’t need to stay in the city, or didn’t want to live in the city due to the dangerous environment caused by the extremely contagious COVID-19 virus </a:t>
              </a:r>
              <a:endParaRPr b="1" sz="1200">
                <a:solidFill>
                  <a:schemeClr val="dk1"/>
                </a:solidFill>
                <a:latin typeface="Raleway"/>
                <a:ea typeface="Raleway"/>
                <a:cs typeface="Raleway"/>
                <a:sym typeface="Raleway"/>
              </a:endParaRPr>
            </a:p>
          </p:txBody>
        </p:sp>
      </p:grpSp>
      <p:pic>
        <p:nvPicPr>
          <p:cNvPr id="366" name="Google Shape;366;p23"/>
          <p:cNvPicPr preferRelativeResize="0"/>
          <p:nvPr/>
        </p:nvPicPr>
        <p:blipFill>
          <a:blip r:embed="rId5">
            <a:alphaModFix/>
          </a:blip>
          <a:stretch>
            <a:fillRect/>
          </a:stretch>
        </p:blipFill>
        <p:spPr>
          <a:xfrm>
            <a:off x="250000" y="2500075"/>
            <a:ext cx="4067175" cy="251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4"/>
          <p:cNvSpPr txBox="1"/>
          <p:nvPr>
            <p:ph type="title"/>
          </p:nvPr>
        </p:nvSpPr>
        <p:spPr>
          <a:xfrm>
            <a:off x="233300" y="1635300"/>
            <a:ext cx="324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 Maps and</a:t>
            </a:r>
            <a:endParaRPr/>
          </a:p>
          <a:p>
            <a:pPr indent="0" lvl="0" marL="0" rtl="0" algn="l">
              <a:spcBef>
                <a:spcPts val="0"/>
              </a:spcBef>
              <a:spcAft>
                <a:spcPts val="0"/>
              </a:spcAft>
              <a:buNone/>
            </a:pPr>
            <a:r>
              <a:rPr lang="en"/>
              <a:t> Plots</a:t>
            </a:r>
            <a:endParaRPr/>
          </a:p>
        </p:txBody>
      </p:sp>
      <p:pic>
        <p:nvPicPr>
          <p:cNvPr id="372" name="Google Shape;372;p24"/>
          <p:cNvPicPr preferRelativeResize="0"/>
          <p:nvPr/>
        </p:nvPicPr>
        <p:blipFill>
          <a:blip r:embed="rId3">
            <a:alphaModFix/>
          </a:blip>
          <a:stretch>
            <a:fillRect/>
          </a:stretch>
        </p:blipFill>
        <p:spPr>
          <a:xfrm>
            <a:off x="3633313" y="1223950"/>
            <a:ext cx="5343525" cy="269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76" name="Shape 376"/>
        <p:cNvGrpSpPr/>
        <p:nvPr/>
      </p:nvGrpSpPr>
      <p:grpSpPr>
        <a:xfrm>
          <a:off x="0" y="0"/>
          <a:ext cx="0" cy="0"/>
          <a:chOff x="0" y="0"/>
          <a:chExt cx="0" cy="0"/>
        </a:xfrm>
      </p:grpSpPr>
      <p:sp>
        <p:nvSpPr>
          <p:cNvPr id="377" name="Google Shape;377;p25"/>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Lato"/>
              <a:ea typeface="Lato"/>
              <a:cs typeface="Lato"/>
              <a:sym typeface="Lato"/>
            </a:endParaRPr>
          </a:p>
        </p:txBody>
      </p:sp>
      <p:grpSp>
        <p:nvGrpSpPr>
          <p:cNvPr id="378" name="Google Shape;378;p25"/>
          <p:cNvGrpSpPr/>
          <p:nvPr/>
        </p:nvGrpSpPr>
        <p:grpSpPr>
          <a:xfrm>
            <a:off x="203373" y="405550"/>
            <a:ext cx="2391668" cy="4332398"/>
            <a:chOff x="547675" y="-3385754"/>
            <a:chExt cx="2212050" cy="5482660"/>
          </a:xfrm>
        </p:grpSpPr>
        <p:pic>
          <p:nvPicPr>
            <p:cNvPr id="379" name="Google Shape;379;p25"/>
            <p:cNvPicPr preferRelativeResize="0"/>
            <p:nvPr/>
          </p:nvPicPr>
          <p:blipFill>
            <a:blip r:embed="rId3">
              <a:alphaModFix/>
            </a:blip>
            <a:stretch>
              <a:fillRect/>
            </a:stretch>
          </p:blipFill>
          <p:spPr>
            <a:xfrm>
              <a:off x="547675" y="-3385754"/>
              <a:ext cx="2212050" cy="5482660"/>
            </a:xfrm>
            <a:prstGeom prst="rect">
              <a:avLst/>
            </a:prstGeom>
            <a:noFill/>
            <a:ln>
              <a:noFill/>
            </a:ln>
          </p:spPr>
        </p:pic>
        <p:pic>
          <p:nvPicPr>
            <p:cNvPr descr="Piece of duct tape sticking a note to the slide" id="380" name="Google Shape;380;p25"/>
            <p:cNvPicPr preferRelativeResize="0"/>
            <p:nvPr/>
          </p:nvPicPr>
          <p:blipFill rotWithShape="1">
            <a:blip r:embed="rId4">
              <a:alphaModFix/>
            </a:blip>
            <a:srcRect b="-8834" l="12870" r="16177" t="41548"/>
            <a:stretch/>
          </p:blipFill>
          <p:spPr>
            <a:xfrm rot="154826">
              <a:off x="1051732" y="-3255087"/>
              <a:ext cx="1077273" cy="382687"/>
            </a:xfrm>
            <a:prstGeom prst="rect">
              <a:avLst/>
            </a:prstGeom>
            <a:noFill/>
            <a:ln>
              <a:noFill/>
            </a:ln>
          </p:spPr>
        </p:pic>
        <p:sp>
          <p:nvSpPr>
            <p:cNvPr id="381" name="Google Shape;381;p25"/>
            <p:cNvSpPr txBox="1"/>
            <p:nvPr/>
          </p:nvSpPr>
          <p:spPr>
            <a:xfrm>
              <a:off x="689209" y="-2960736"/>
              <a:ext cx="1929000" cy="1878300"/>
            </a:xfrm>
            <a:prstGeom prst="rect">
              <a:avLst/>
            </a:prstGeom>
            <a:noFill/>
            <a:ln>
              <a:noFill/>
            </a:ln>
          </p:spPr>
          <p:txBody>
            <a:bodyPr anchorCtr="0" anchor="t" bIns="91425" lIns="91425" spcFirstLastPara="1" rIns="91425" wrap="square" tIns="91425">
              <a:noAutofit/>
            </a:bodyPr>
            <a:lstStyle/>
            <a:p>
              <a:pPr indent="0" lvl="0" marL="0" rtl="0" algn="l">
                <a:lnSpc>
                  <a:spcPct val="66650"/>
                </a:lnSpc>
                <a:spcBef>
                  <a:spcPts val="0"/>
                </a:spcBef>
                <a:spcAft>
                  <a:spcPts val="0"/>
                </a:spcAft>
                <a:buClr>
                  <a:schemeClr val="dk2"/>
                </a:buClr>
                <a:buSzPts val="1100"/>
                <a:buFont typeface="Arial"/>
                <a:buNone/>
              </a:pPr>
              <a:r>
                <a:rPr b="1" lang="en" sz="1700">
                  <a:solidFill>
                    <a:srgbClr val="666666"/>
                  </a:solidFill>
                  <a:latin typeface="Raleway"/>
                  <a:ea typeface="Raleway"/>
                  <a:cs typeface="Raleway"/>
                  <a:sym typeface="Raleway"/>
                </a:rPr>
                <a:t>In our analysis we differentiated between New York City (NYC) and three of its</a:t>
              </a:r>
              <a:endParaRPr b="1" sz="1700">
                <a:solidFill>
                  <a:srgbClr val="666666"/>
                </a:solidFill>
                <a:latin typeface="Raleway"/>
                <a:ea typeface="Raleway"/>
                <a:cs typeface="Raleway"/>
                <a:sym typeface="Raleway"/>
              </a:endParaRPr>
            </a:p>
            <a:p>
              <a:pPr indent="0" lvl="0" marL="0" rtl="0" algn="l">
                <a:lnSpc>
                  <a:spcPct val="93212"/>
                </a:lnSpc>
                <a:spcBef>
                  <a:spcPts val="0"/>
                </a:spcBef>
                <a:spcAft>
                  <a:spcPts val="0"/>
                </a:spcAft>
                <a:buClr>
                  <a:schemeClr val="dk2"/>
                </a:buClr>
                <a:buSzPts val="1100"/>
                <a:buFont typeface="Arial"/>
                <a:buNone/>
              </a:pPr>
              <a:r>
                <a:rPr b="1" lang="en" sz="1700">
                  <a:solidFill>
                    <a:srgbClr val="666666"/>
                  </a:solidFill>
                  <a:latin typeface="Raleway"/>
                  <a:ea typeface="Raleway"/>
                  <a:cs typeface="Raleway"/>
                  <a:sym typeface="Raleway"/>
                </a:rPr>
                <a:t>boroughs. Visibly Manhattan stands out both as for price levels and growth</a:t>
              </a:r>
              <a:endParaRPr b="1" sz="1700">
                <a:solidFill>
                  <a:srgbClr val="666666"/>
                </a:solidFill>
                <a:latin typeface="Raleway"/>
                <a:ea typeface="Raleway"/>
                <a:cs typeface="Raleway"/>
                <a:sym typeface="Raleway"/>
              </a:endParaRPr>
            </a:p>
            <a:p>
              <a:pPr indent="0" lvl="0" marL="0" rtl="0" algn="l">
                <a:lnSpc>
                  <a:spcPct val="93212"/>
                </a:lnSpc>
                <a:spcBef>
                  <a:spcPts val="0"/>
                </a:spcBef>
                <a:spcAft>
                  <a:spcPts val="0"/>
                </a:spcAft>
                <a:buClr>
                  <a:schemeClr val="dk2"/>
                </a:buClr>
                <a:buSzPts val="1100"/>
                <a:buFont typeface="Arial"/>
                <a:buNone/>
              </a:pPr>
              <a:r>
                <a:rPr b="1" lang="en" sz="1700">
                  <a:solidFill>
                    <a:srgbClr val="666666"/>
                  </a:solidFill>
                  <a:latin typeface="Raleway"/>
                  <a:ea typeface="Raleway"/>
                  <a:cs typeface="Raleway"/>
                  <a:sym typeface="Raleway"/>
                </a:rPr>
                <a:t>dynamics</a:t>
              </a:r>
              <a:endParaRPr sz="100">
                <a:solidFill>
                  <a:srgbClr val="666666"/>
                </a:solidFill>
              </a:endParaRPr>
            </a:p>
            <a:p>
              <a:pPr indent="0" lvl="0" marL="0" rtl="0" algn="l">
                <a:spcBef>
                  <a:spcPts val="0"/>
                </a:spcBef>
                <a:spcAft>
                  <a:spcPts val="800"/>
                </a:spcAft>
                <a:buNone/>
              </a:pPr>
              <a:r>
                <a:t/>
              </a:r>
              <a:endParaRPr b="1" sz="1300">
                <a:solidFill>
                  <a:schemeClr val="dk1"/>
                </a:solidFill>
                <a:latin typeface="Raleway"/>
                <a:ea typeface="Raleway"/>
                <a:cs typeface="Raleway"/>
                <a:sym typeface="Raleway"/>
              </a:endParaRPr>
            </a:p>
          </p:txBody>
        </p:sp>
      </p:grpSp>
      <p:pic>
        <p:nvPicPr>
          <p:cNvPr id="382" name="Google Shape;382;p25"/>
          <p:cNvPicPr preferRelativeResize="0"/>
          <p:nvPr/>
        </p:nvPicPr>
        <p:blipFill>
          <a:blip r:embed="rId5">
            <a:alphaModFix/>
          </a:blip>
          <a:stretch>
            <a:fillRect/>
          </a:stretch>
        </p:blipFill>
        <p:spPr>
          <a:xfrm>
            <a:off x="2749275" y="980825"/>
            <a:ext cx="6298151" cy="3019675"/>
          </a:xfrm>
          <a:prstGeom prst="rect">
            <a:avLst/>
          </a:prstGeom>
          <a:noFill/>
          <a:ln>
            <a:noFill/>
          </a:ln>
        </p:spPr>
      </p:pic>
      <p:sp>
        <p:nvSpPr>
          <p:cNvPr id="383" name="Google Shape;383;p25"/>
          <p:cNvSpPr txBox="1"/>
          <p:nvPr/>
        </p:nvSpPr>
        <p:spPr>
          <a:xfrm>
            <a:off x="3579550" y="514925"/>
            <a:ext cx="562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666666"/>
                </a:solidFill>
              </a:rPr>
              <a:t>Development of RE prices in NYC and 3 of its boroughs 2010 - 2020</a:t>
            </a:r>
            <a:endParaRPr>
              <a:solidFill>
                <a:srgbClr val="666666"/>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87" name="Shape 387"/>
        <p:cNvGrpSpPr/>
        <p:nvPr/>
      </p:nvGrpSpPr>
      <p:grpSpPr>
        <a:xfrm>
          <a:off x="0" y="0"/>
          <a:ext cx="0" cy="0"/>
          <a:chOff x="0" y="0"/>
          <a:chExt cx="0" cy="0"/>
        </a:xfrm>
      </p:grpSpPr>
      <p:grpSp>
        <p:nvGrpSpPr>
          <p:cNvPr id="388" name="Google Shape;388;p26"/>
          <p:cNvGrpSpPr/>
          <p:nvPr/>
        </p:nvGrpSpPr>
        <p:grpSpPr>
          <a:xfrm>
            <a:off x="1062145" y="3700894"/>
            <a:ext cx="7019719" cy="1275648"/>
            <a:chOff x="6772799" y="395363"/>
            <a:chExt cx="2212050" cy="2521043"/>
          </a:xfrm>
        </p:grpSpPr>
        <p:pic>
          <p:nvPicPr>
            <p:cNvPr id="389" name="Google Shape;389;p26"/>
            <p:cNvPicPr preferRelativeResize="0"/>
            <p:nvPr/>
          </p:nvPicPr>
          <p:blipFill>
            <a:blip r:embed="rId3">
              <a:alphaModFix/>
            </a:blip>
            <a:stretch>
              <a:fillRect/>
            </a:stretch>
          </p:blipFill>
          <p:spPr>
            <a:xfrm>
              <a:off x="6772799" y="411412"/>
              <a:ext cx="2212050" cy="2504994"/>
            </a:xfrm>
            <a:prstGeom prst="rect">
              <a:avLst/>
            </a:prstGeom>
            <a:noFill/>
            <a:ln>
              <a:noFill/>
            </a:ln>
          </p:spPr>
        </p:pic>
        <p:pic>
          <p:nvPicPr>
            <p:cNvPr descr="Piece of duct tape sticking a note to the slide" id="390" name="Google Shape;390;p2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391" name="Google Shape;391;p2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228600" rtl="0" algn="l">
                <a:lnSpc>
                  <a:spcPct val="115000"/>
                </a:lnSpc>
                <a:spcBef>
                  <a:spcPts val="1200"/>
                </a:spcBef>
                <a:spcAft>
                  <a:spcPts val="1200"/>
                </a:spcAft>
                <a:buNone/>
              </a:pPr>
              <a:r>
                <a:rPr b="1" lang="en" sz="1200">
                  <a:solidFill>
                    <a:srgbClr val="FF0000"/>
                  </a:solidFill>
                </a:rPr>
                <a:t>VNO</a:t>
              </a:r>
              <a:r>
                <a:rPr lang="en" sz="1200"/>
                <a:t>, with a core </a:t>
              </a:r>
              <a:r>
                <a:rPr lang="en" sz="1200" u="sng"/>
                <a:t>focus on New York City</a:t>
              </a:r>
              <a:r>
                <a:rPr lang="en" sz="1200"/>
                <a:t>, shows the lowest correlation to the overall market (0.62), whilst the wider spread </a:t>
              </a:r>
              <a:r>
                <a:rPr b="1" lang="en" sz="1200">
                  <a:solidFill>
                    <a:srgbClr val="FF0000"/>
                  </a:solidFill>
                </a:rPr>
                <a:t>IYR</a:t>
              </a:r>
              <a:r>
                <a:rPr lang="en" sz="1200"/>
                <a:t> correlates more closely with the overall market (0.84/S&amp;P &amp; 0.85/DIA).</a:t>
              </a:r>
              <a:endParaRPr sz="1200"/>
            </a:p>
          </p:txBody>
        </p:sp>
      </p:grpSp>
      <p:pic>
        <p:nvPicPr>
          <p:cNvPr id="392" name="Google Shape;392;p26"/>
          <p:cNvPicPr preferRelativeResize="0"/>
          <p:nvPr/>
        </p:nvPicPr>
        <p:blipFill>
          <a:blip r:embed="rId5">
            <a:alphaModFix/>
          </a:blip>
          <a:stretch>
            <a:fillRect/>
          </a:stretch>
        </p:blipFill>
        <p:spPr>
          <a:xfrm>
            <a:off x="371875" y="366675"/>
            <a:ext cx="3225650" cy="3199051"/>
          </a:xfrm>
          <a:prstGeom prst="rect">
            <a:avLst/>
          </a:prstGeom>
          <a:noFill/>
          <a:ln>
            <a:noFill/>
          </a:ln>
        </p:spPr>
      </p:pic>
      <p:pic>
        <p:nvPicPr>
          <p:cNvPr id="393" name="Google Shape;393;p26"/>
          <p:cNvPicPr preferRelativeResize="0"/>
          <p:nvPr/>
        </p:nvPicPr>
        <p:blipFill>
          <a:blip r:embed="rId6">
            <a:alphaModFix/>
          </a:blip>
          <a:stretch>
            <a:fillRect/>
          </a:stretch>
        </p:blipFill>
        <p:spPr>
          <a:xfrm>
            <a:off x="4420846" y="366675"/>
            <a:ext cx="4332304" cy="312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97" name="Shape 397"/>
        <p:cNvGrpSpPr/>
        <p:nvPr/>
      </p:nvGrpSpPr>
      <p:grpSpPr>
        <a:xfrm>
          <a:off x="0" y="0"/>
          <a:ext cx="0" cy="0"/>
          <a:chOff x="0" y="0"/>
          <a:chExt cx="0" cy="0"/>
        </a:xfrm>
      </p:grpSpPr>
      <p:sp>
        <p:nvSpPr>
          <p:cNvPr id="398" name="Google Shape;398;p27"/>
          <p:cNvSpPr txBox="1"/>
          <p:nvPr/>
        </p:nvSpPr>
        <p:spPr>
          <a:xfrm>
            <a:off x="490200" y="4258875"/>
            <a:ext cx="8163600" cy="461700"/>
          </a:xfrm>
          <a:prstGeom prst="rect">
            <a:avLst/>
          </a:prstGeom>
          <a:noFill/>
          <a:ln>
            <a:noFill/>
          </a:ln>
        </p:spPr>
        <p:txBody>
          <a:bodyPr anchorCtr="0" anchor="ctr" bIns="91425" lIns="91425" spcFirstLastPara="1" rIns="91425" wrap="square" tIns="91425">
            <a:spAutoFit/>
          </a:bodyPr>
          <a:lstStyle/>
          <a:p>
            <a:pPr indent="-342900" lvl="0" marL="457200" marR="0" rtl="0" algn="l">
              <a:lnSpc>
                <a:spcPct val="115000"/>
              </a:lnSpc>
              <a:spcBef>
                <a:spcPts val="0"/>
              </a:spcBef>
              <a:spcAft>
                <a:spcPts val="0"/>
              </a:spcAft>
              <a:buSzPts val="1800"/>
              <a:buChar char="●"/>
            </a:pPr>
            <a:r>
              <a:rPr lang="en" sz="1800"/>
              <a:t>4 boroughs of NYC with rates of Covid-19 cases as of February 7, 2021</a:t>
            </a:r>
            <a:endParaRPr b="1" sz="1200">
              <a:latin typeface="Nunito"/>
              <a:ea typeface="Nunito"/>
              <a:cs typeface="Nunito"/>
              <a:sym typeface="Nunito"/>
            </a:endParaRPr>
          </a:p>
        </p:txBody>
      </p:sp>
      <p:pic>
        <p:nvPicPr>
          <p:cNvPr id="399" name="Google Shape;399;p27"/>
          <p:cNvPicPr preferRelativeResize="0"/>
          <p:nvPr/>
        </p:nvPicPr>
        <p:blipFill>
          <a:blip r:embed="rId3">
            <a:alphaModFix/>
          </a:blip>
          <a:stretch>
            <a:fillRect/>
          </a:stretch>
        </p:blipFill>
        <p:spPr>
          <a:xfrm>
            <a:off x="499775" y="1096387"/>
            <a:ext cx="8236998" cy="2950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type="title"/>
          </p:nvPr>
        </p:nvSpPr>
        <p:spPr>
          <a:xfrm>
            <a:off x="77275" y="1635300"/>
            <a:ext cx="43521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Progression to </a:t>
            </a:r>
            <a:endParaRPr/>
          </a:p>
          <a:p>
            <a:pPr indent="0" lvl="0" marL="0" rtl="0" algn="l">
              <a:spcBef>
                <a:spcPts val="0"/>
              </a:spcBef>
              <a:spcAft>
                <a:spcPts val="0"/>
              </a:spcAft>
              <a:buNone/>
            </a:pPr>
            <a:r>
              <a:rPr lang="en"/>
              <a:t>Landing</a:t>
            </a:r>
            <a:endParaRPr/>
          </a:p>
        </p:txBody>
      </p:sp>
      <p:pic>
        <p:nvPicPr>
          <p:cNvPr id="405" name="Google Shape;405;p28"/>
          <p:cNvPicPr preferRelativeResize="0"/>
          <p:nvPr/>
        </p:nvPicPr>
        <p:blipFill>
          <a:blip r:embed="rId3">
            <a:alphaModFix/>
          </a:blip>
          <a:stretch>
            <a:fillRect/>
          </a:stretch>
        </p:blipFill>
        <p:spPr>
          <a:xfrm>
            <a:off x="4429475" y="781525"/>
            <a:ext cx="4541650" cy="358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09" name="Shape 409"/>
        <p:cNvGrpSpPr/>
        <p:nvPr/>
      </p:nvGrpSpPr>
      <p:grpSpPr>
        <a:xfrm>
          <a:off x="0" y="0"/>
          <a:ext cx="0" cy="0"/>
          <a:chOff x="0" y="0"/>
          <a:chExt cx="0" cy="0"/>
        </a:xfrm>
      </p:grpSpPr>
      <p:sp>
        <p:nvSpPr>
          <p:cNvPr id="410" name="Google Shape;410;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2"/>
                </a:solidFill>
              </a:rPr>
              <a:t>Progression</a:t>
            </a:r>
            <a:endParaRPr>
              <a:solidFill>
                <a:schemeClr val="lt2"/>
              </a:solidFill>
            </a:endParaRPr>
          </a:p>
        </p:txBody>
      </p:sp>
      <p:graphicFrame>
        <p:nvGraphicFramePr>
          <p:cNvPr id="411" name="Google Shape;411;p29"/>
          <p:cNvGraphicFramePr/>
          <p:nvPr/>
        </p:nvGraphicFramePr>
        <p:xfrm>
          <a:off x="323100" y="2393975"/>
          <a:ext cx="3000000" cy="3000000"/>
        </p:xfrm>
        <a:graphic>
          <a:graphicData uri="http://schemas.openxmlformats.org/drawingml/2006/table">
            <a:tbl>
              <a:tblPr>
                <a:noFill/>
                <a:tableStyleId>{89FBA6F3-5690-45E7-82F6-44FD64C893FD}</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indent="0" lvl="0" marL="0" rtl="0" algn="ctr">
                        <a:spcBef>
                          <a:spcPts val="0"/>
                        </a:spcBef>
                        <a:spcAft>
                          <a:spcPts val="0"/>
                        </a:spcAft>
                        <a:buNone/>
                      </a:pPr>
                      <a:r>
                        <a:rPr lang="en" sz="1800">
                          <a:solidFill>
                            <a:srgbClr val="FFFFFF"/>
                          </a:solidFill>
                        </a:rPr>
                        <a:t>2019</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lstStyle/>
                    <a:p>
                      <a:pPr indent="0" lvl="0" marL="0" rtl="0" algn="ctr">
                        <a:spcBef>
                          <a:spcPts val="0"/>
                        </a:spcBef>
                        <a:spcAft>
                          <a:spcPts val="0"/>
                        </a:spcAft>
                        <a:buNone/>
                      </a:pPr>
                      <a:r>
                        <a:rPr lang="en" sz="1800">
                          <a:solidFill>
                            <a:srgbClr val="FFFFFF"/>
                          </a:solidFill>
                        </a:rPr>
                        <a:t>2020</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412" name="Google Shape;412;p29"/>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413" name="Google Shape;413;p29"/>
          <p:cNvSpPr txBox="1"/>
          <p:nvPr>
            <p:ph type="title"/>
          </p:nvPr>
        </p:nvSpPr>
        <p:spPr>
          <a:xfrm>
            <a:off x="646175" y="1235062"/>
            <a:ext cx="23157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dk1"/>
                </a:solidFill>
              </a:rPr>
              <a:t>Decemb</a:t>
            </a:r>
            <a:r>
              <a:rPr lang="en" sz="1800">
                <a:solidFill>
                  <a:schemeClr val="dk1"/>
                </a:solidFill>
              </a:rPr>
              <a:t>er 2019</a:t>
            </a:r>
            <a:endParaRPr b="1" sz="1800">
              <a:solidFill>
                <a:schemeClr val="dk1"/>
              </a:solidFill>
            </a:endParaRPr>
          </a:p>
        </p:txBody>
      </p:sp>
      <p:sp>
        <p:nvSpPr>
          <p:cNvPr id="414" name="Google Shape;414;p29"/>
          <p:cNvSpPr txBox="1"/>
          <p:nvPr>
            <p:ph idx="4294967295" type="body"/>
          </p:nvPr>
        </p:nvSpPr>
        <p:spPr>
          <a:xfrm>
            <a:off x="646175" y="1560476"/>
            <a:ext cx="2315700" cy="5787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Clr>
                <a:schemeClr val="dk2"/>
              </a:buClr>
              <a:buSzPct val="78571"/>
              <a:buFont typeface="Arial"/>
              <a:buNone/>
            </a:pPr>
            <a:r>
              <a:rPr lang="en" sz="1400"/>
              <a:t>First cases and stories of COVID spread</a:t>
            </a:r>
            <a:endParaRPr sz="1400"/>
          </a:p>
          <a:p>
            <a:pPr indent="0" lvl="0" marL="0" rtl="0" algn="l">
              <a:spcBef>
                <a:spcPts val="1200"/>
              </a:spcBef>
              <a:spcAft>
                <a:spcPts val="1200"/>
              </a:spcAft>
              <a:buNone/>
            </a:pPr>
            <a:r>
              <a:t/>
            </a:r>
            <a:endParaRPr sz="1400"/>
          </a:p>
        </p:txBody>
      </p:sp>
      <p:sp>
        <p:nvSpPr>
          <p:cNvPr id="415" name="Google Shape;415;p29"/>
          <p:cNvSpPr txBox="1"/>
          <p:nvPr>
            <p:ph type="title"/>
          </p:nvPr>
        </p:nvSpPr>
        <p:spPr>
          <a:xfrm>
            <a:off x="3251009" y="3668337"/>
            <a:ext cx="23157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dk1"/>
                </a:solidFill>
              </a:rPr>
              <a:t>March</a:t>
            </a:r>
            <a:r>
              <a:rPr lang="en" sz="1800">
                <a:solidFill>
                  <a:schemeClr val="dk1"/>
                </a:solidFill>
              </a:rPr>
              <a:t> 2020</a:t>
            </a:r>
            <a:endParaRPr b="1" sz="1800">
              <a:solidFill>
                <a:schemeClr val="dk1"/>
              </a:solidFill>
            </a:endParaRPr>
          </a:p>
        </p:txBody>
      </p:sp>
      <p:sp>
        <p:nvSpPr>
          <p:cNvPr id="416" name="Google Shape;416;p29"/>
          <p:cNvSpPr txBox="1"/>
          <p:nvPr>
            <p:ph idx="4294967295" type="body"/>
          </p:nvPr>
        </p:nvSpPr>
        <p:spPr>
          <a:xfrm>
            <a:off x="3251009" y="3993750"/>
            <a:ext cx="2315700" cy="578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sz="1400"/>
              <a:t>Government shuts down economy, stock market takes a dive </a:t>
            </a:r>
            <a:endParaRPr sz="1400"/>
          </a:p>
        </p:txBody>
      </p:sp>
      <p:sp>
        <p:nvSpPr>
          <p:cNvPr id="417" name="Google Shape;417;p29"/>
          <p:cNvSpPr txBox="1"/>
          <p:nvPr>
            <p:ph type="title"/>
          </p:nvPr>
        </p:nvSpPr>
        <p:spPr>
          <a:xfrm>
            <a:off x="4100457" y="1235062"/>
            <a:ext cx="23532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dk1"/>
                </a:solidFill>
              </a:rPr>
              <a:t>Octo</a:t>
            </a:r>
            <a:r>
              <a:rPr lang="en" sz="1800">
                <a:solidFill>
                  <a:schemeClr val="dk1"/>
                </a:solidFill>
              </a:rPr>
              <a:t>ber 2020</a:t>
            </a:r>
            <a:endParaRPr b="1" sz="1800">
              <a:solidFill>
                <a:schemeClr val="dk1"/>
              </a:solidFill>
            </a:endParaRPr>
          </a:p>
        </p:txBody>
      </p:sp>
      <p:sp>
        <p:nvSpPr>
          <p:cNvPr id="418" name="Google Shape;418;p29"/>
          <p:cNvSpPr txBox="1"/>
          <p:nvPr>
            <p:ph idx="4294967295" type="body"/>
          </p:nvPr>
        </p:nvSpPr>
        <p:spPr>
          <a:xfrm>
            <a:off x="4100449" y="1560476"/>
            <a:ext cx="2353200" cy="578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sz="1400"/>
              <a:t>The election sends the country into frenzy, markets climbing back </a:t>
            </a:r>
            <a:endParaRPr sz="1400"/>
          </a:p>
        </p:txBody>
      </p:sp>
      <p:sp>
        <p:nvSpPr>
          <p:cNvPr id="419" name="Google Shape;419;p29"/>
          <p:cNvSpPr txBox="1"/>
          <p:nvPr>
            <p:ph type="title"/>
          </p:nvPr>
        </p:nvSpPr>
        <p:spPr>
          <a:xfrm>
            <a:off x="6245122" y="3668337"/>
            <a:ext cx="23532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dk1"/>
                </a:solidFill>
              </a:rPr>
              <a:t>December 2020</a:t>
            </a:r>
            <a:endParaRPr b="1" sz="1800">
              <a:solidFill>
                <a:schemeClr val="dk1"/>
              </a:solidFill>
            </a:endParaRPr>
          </a:p>
        </p:txBody>
      </p:sp>
      <p:sp>
        <p:nvSpPr>
          <p:cNvPr id="420" name="Google Shape;420;p29"/>
          <p:cNvSpPr txBox="1"/>
          <p:nvPr>
            <p:ph idx="4294967295" type="body"/>
          </p:nvPr>
        </p:nvSpPr>
        <p:spPr>
          <a:xfrm>
            <a:off x="6245125" y="3993750"/>
            <a:ext cx="2353200" cy="578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sz="1400"/>
              <a:t>US Stock market reaches 2019 highs and RE index has largely recovered</a:t>
            </a:r>
            <a:endParaRPr sz="1400"/>
          </a:p>
        </p:txBody>
      </p:sp>
      <p:cxnSp>
        <p:nvCxnSpPr>
          <p:cNvPr id="421" name="Google Shape;421;p29"/>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422" name="Google Shape;422;p29"/>
          <p:cNvCxnSpPr/>
          <p:nvPr/>
        </p:nvCxnSpPr>
        <p:spPr>
          <a:xfrm rot="10800000">
            <a:off x="39309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423" name="Google Shape;423;p29"/>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27" name="Shape 427"/>
        <p:cNvGrpSpPr/>
        <p:nvPr/>
      </p:nvGrpSpPr>
      <p:grpSpPr>
        <a:xfrm>
          <a:off x="0" y="0"/>
          <a:ext cx="0" cy="0"/>
          <a:chOff x="0" y="0"/>
          <a:chExt cx="0" cy="0"/>
        </a:xfrm>
      </p:grpSpPr>
      <p:pic>
        <p:nvPicPr>
          <p:cNvPr id="428" name="Google Shape;428;p30"/>
          <p:cNvPicPr preferRelativeResize="0"/>
          <p:nvPr/>
        </p:nvPicPr>
        <p:blipFill>
          <a:blip r:embed="rId3">
            <a:alphaModFix/>
          </a:blip>
          <a:stretch>
            <a:fillRect/>
          </a:stretch>
        </p:blipFill>
        <p:spPr>
          <a:xfrm>
            <a:off x="2840300" y="554075"/>
            <a:ext cx="3524226" cy="4495325"/>
          </a:xfrm>
          <a:prstGeom prst="rect">
            <a:avLst/>
          </a:prstGeom>
          <a:noFill/>
          <a:ln>
            <a:noFill/>
          </a:ln>
        </p:spPr>
      </p:pic>
      <p:pic>
        <p:nvPicPr>
          <p:cNvPr descr="Piece of duct tape sticking a note to the slide" id="429" name="Google Shape;429;p3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430" name="Google Shape;430;p30"/>
          <p:cNvSpPr txBox="1"/>
          <p:nvPr/>
        </p:nvSpPr>
        <p:spPr>
          <a:xfrm>
            <a:off x="30079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chemeClr val="lt2"/>
                </a:solidFill>
                <a:latin typeface="Raleway"/>
                <a:ea typeface="Raleway"/>
                <a:cs typeface="Raleway"/>
                <a:sym typeface="Raleway"/>
              </a:rPr>
              <a:t>Conclusion </a:t>
            </a:r>
            <a:endParaRPr b="1" sz="2600">
              <a:solidFill>
                <a:schemeClr val="lt2"/>
              </a:solidFill>
              <a:latin typeface="Raleway"/>
              <a:ea typeface="Raleway"/>
              <a:cs typeface="Raleway"/>
              <a:sym typeface="Raleway"/>
            </a:endParaRPr>
          </a:p>
        </p:txBody>
      </p:sp>
      <p:pic>
        <p:nvPicPr>
          <p:cNvPr id="431" name="Google Shape;431;p30"/>
          <p:cNvPicPr preferRelativeResize="0"/>
          <p:nvPr/>
        </p:nvPicPr>
        <p:blipFill>
          <a:blip r:embed="rId5">
            <a:alphaModFix/>
          </a:blip>
          <a:stretch>
            <a:fillRect/>
          </a:stretch>
        </p:blipFill>
        <p:spPr>
          <a:xfrm>
            <a:off x="6274875" y="76200"/>
            <a:ext cx="2792925" cy="2032550"/>
          </a:xfrm>
          <a:prstGeom prst="rect">
            <a:avLst/>
          </a:prstGeom>
          <a:noFill/>
          <a:ln>
            <a:noFill/>
          </a:ln>
        </p:spPr>
      </p:pic>
      <p:sp>
        <p:nvSpPr>
          <p:cNvPr id="432" name="Google Shape;432;p30"/>
          <p:cNvSpPr txBox="1"/>
          <p:nvPr>
            <p:ph idx="4294967295" type="body"/>
          </p:nvPr>
        </p:nvSpPr>
        <p:spPr>
          <a:xfrm>
            <a:off x="3010825" y="1377475"/>
            <a:ext cx="3277500" cy="3222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200">
                <a:latin typeface="Raleway"/>
                <a:ea typeface="Raleway"/>
                <a:cs typeface="Raleway"/>
                <a:sym typeface="Raleway"/>
              </a:rPr>
              <a:t>The plots we generated indicate that the NYC housing market became more volatile and less valuable once Covid hit</a:t>
            </a:r>
            <a:r>
              <a:rPr lang="en" sz="1200">
                <a:latin typeface="Raleway"/>
                <a:ea typeface="Raleway"/>
                <a:cs typeface="Raleway"/>
                <a:sym typeface="Raleway"/>
              </a:rPr>
              <a:t>:</a:t>
            </a:r>
            <a:endParaRPr sz="1200">
              <a:latin typeface="Raleway"/>
              <a:ea typeface="Raleway"/>
              <a:cs typeface="Raleway"/>
              <a:sym typeface="Raleway"/>
            </a:endParaRPr>
          </a:p>
          <a:p>
            <a:pPr indent="-310832" lvl="0" marL="457200" rtl="0" algn="l">
              <a:spcBef>
                <a:spcPts val="1200"/>
              </a:spcBef>
              <a:spcAft>
                <a:spcPts val="0"/>
              </a:spcAft>
              <a:buClr>
                <a:srgbClr val="666666"/>
              </a:buClr>
              <a:buSzPct val="100000"/>
              <a:buFont typeface="Raleway"/>
              <a:buChar char="●"/>
            </a:pPr>
            <a:r>
              <a:rPr b="1" lang="en" sz="1400">
                <a:solidFill>
                  <a:srgbClr val="666666"/>
                </a:solidFill>
                <a:latin typeface="Raleway"/>
                <a:ea typeface="Raleway"/>
                <a:cs typeface="Raleway"/>
                <a:sym typeface="Raleway"/>
              </a:rPr>
              <a:t>Manhattan Housing Market suffered compared to the US Market</a:t>
            </a:r>
            <a:endParaRPr sz="1200">
              <a:solidFill>
                <a:srgbClr val="666666"/>
              </a:solidFill>
              <a:latin typeface="Raleway"/>
              <a:ea typeface="Raleway"/>
              <a:cs typeface="Raleway"/>
              <a:sym typeface="Raleway"/>
            </a:endParaRPr>
          </a:p>
          <a:p>
            <a:pPr indent="-310832" lvl="0" marL="457200" rtl="0" algn="l">
              <a:spcBef>
                <a:spcPts val="0"/>
              </a:spcBef>
              <a:spcAft>
                <a:spcPts val="0"/>
              </a:spcAft>
              <a:buClr>
                <a:srgbClr val="666666"/>
              </a:buClr>
              <a:buSzPct val="100000"/>
              <a:buFont typeface="Raleway"/>
              <a:buChar char="●"/>
            </a:pPr>
            <a:r>
              <a:rPr b="1" lang="en" sz="1400">
                <a:solidFill>
                  <a:srgbClr val="666666"/>
                </a:solidFill>
                <a:latin typeface="Raleway"/>
                <a:ea typeface="Raleway"/>
                <a:cs typeface="Raleway"/>
                <a:sym typeface="Raleway"/>
              </a:rPr>
              <a:t>The decrease in major cities was more than offset by suburban market increases</a:t>
            </a:r>
            <a:endParaRPr sz="1200">
              <a:solidFill>
                <a:srgbClr val="666666"/>
              </a:solidFill>
              <a:latin typeface="Raleway"/>
              <a:ea typeface="Raleway"/>
              <a:cs typeface="Raleway"/>
              <a:sym typeface="Raleway"/>
            </a:endParaRPr>
          </a:p>
          <a:p>
            <a:pPr indent="-310832" lvl="0" marL="457200" rtl="0" algn="l">
              <a:spcBef>
                <a:spcPts val="0"/>
              </a:spcBef>
              <a:spcAft>
                <a:spcPts val="0"/>
              </a:spcAft>
              <a:buClr>
                <a:srgbClr val="666666"/>
              </a:buClr>
              <a:buSzPct val="100000"/>
              <a:buFont typeface="Raleway"/>
              <a:buChar char="●"/>
            </a:pPr>
            <a:r>
              <a:rPr b="1" lang="en" sz="1400">
                <a:solidFill>
                  <a:srgbClr val="666666"/>
                </a:solidFill>
                <a:latin typeface="Raleway"/>
                <a:ea typeface="Raleway"/>
                <a:cs typeface="Raleway"/>
                <a:sym typeface="Raleway"/>
              </a:rPr>
              <a:t>We were able to gather </a:t>
            </a:r>
            <a:r>
              <a:rPr b="1" i="1" lang="en" sz="1400">
                <a:solidFill>
                  <a:srgbClr val="666666"/>
                </a:solidFill>
                <a:latin typeface="Raleway"/>
                <a:ea typeface="Raleway"/>
                <a:cs typeface="Raleway"/>
                <a:sym typeface="Raleway"/>
              </a:rPr>
              <a:t>enough</a:t>
            </a:r>
            <a:r>
              <a:rPr b="1" lang="en" sz="1400">
                <a:solidFill>
                  <a:srgbClr val="666666"/>
                </a:solidFill>
                <a:latin typeface="Raleway"/>
                <a:ea typeface="Raleway"/>
                <a:cs typeface="Raleway"/>
                <a:sym typeface="Raleway"/>
              </a:rPr>
              <a:t> information on NYC Metro area</a:t>
            </a:r>
            <a:endParaRPr b="1" sz="1400">
              <a:solidFill>
                <a:srgbClr val="666666"/>
              </a:solidFill>
              <a:latin typeface="Raleway"/>
              <a:ea typeface="Raleway"/>
              <a:cs typeface="Raleway"/>
              <a:sym typeface="Raleway"/>
            </a:endParaRPr>
          </a:p>
          <a:p>
            <a:pPr indent="0" lvl="0" marL="0" rtl="0" algn="l">
              <a:spcBef>
                <a:spcPts val="1000"/>
              </a:spcBef>
              <a:spcAft>
                <a:spcPts val="0"/>
              </a:spcAft>
              <a:buNone/>
            </a:pPr>
            <a:r>
              <a:rPr b="1" lang="en" sz="1400">
                <a:solidFill>
                  <a:schemeClr val="dk1"/>
                </a:solidFill>
                <a:latin typeface="Raleway"/>
                <a:ea typeface="Raleway"/>
                <a:cs typeface="Raleway"/>
                <a:sym typeface="Raleway"/>
              </a:rPr>
              <a:t>	</a:t>
            </a:r>
            <a:endParaRPr b="1" sz="14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pic>
        <p:nvPicPr>
          <p:cNvPr id="433" name="Google Shape;433;p30"/>
          <p:cNvPicPr preferRelativeResize="0"/>
          <p:nvPr/>
        </p:nvPicPr>
        <p:blipFill>
          <a:blip r:embed="rId6">
            <a:alphaModFix/>
          </a:blip>
          <a:stretch>
            <a:fillRect/>
          </a:stretch>
        </p:blipFill>
        <p:spPr>
          <a:xfrm>
            <a:off x="76975" y="2861450"/>
            <a:ext cx="2792925" cy="2164025"/>
          </a:xfrm>
          <a:prstGeom prst="rect">
            <a:avLst/>
          </a:prstGeom>
          <a:noFill/>
          <a:ln>
            <a:noFill/>
          </a:ln>
        </p:spPr>
      </p:pic>
      <p:pic>
        <p:nvPicPr>
          <p:cNvPr id="434" name="Google Shape;434;p30"/>
          <p:cNvPicPr preferRelativeResize="0"/>
          <p:nvPr/>
        </p:nvPicPr>
        <p:blipFill>
          <a:blip r:embed="rId7">
            <a:alphaModFix/>
          </a:blip>
          <a:stretch>
            <a:fillRect/>
          </a:stretch>
        </p:blipFill>
        <p:spPr>
          <a:xfrm>
            <a:off x="76975" y="92225"/>
            <a:ext cx="2606522" cy="1985900"/>
          </a:xfrm>
          <a:prstGeom prst="rect">
            <a:avLst/>
          </a:prstGeom>
          <a:noFill/>
          <a:ln>
            <a:noFill/>
          </a:ln>
        </p:spPr>
      </p:pic>
      <p:sp>
        <p:nvSpPr>
          <p:cNvPr id="435" name="Google Shape;435;p30"/>
          <p:cNvSpPr txBox="1"/>
          <p:nvPr/>
        </p:nvSpPr>
        <p:spPr>
          <a:xfrm>
            <a:off x="6693750" y="2380550"/>
            <a:ext cx="230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Vornado NYC REIT riskier than the US RE ETF</a:t>
            </a:r>
            <a:endParaRPr>
              <a:latin typeface="Lato"/>
              <a:ea typeface="Lato"/>
              <a:cs typeface="Lato"/>
              <a:sym typeface="Lato"/>
            </a:endParaRPr>
          </a:p>
        </p:txBody>
      </p:sp>
      <p:sp>
        <p:nvSpPr>
          <p:cNvPr id="436" name="Google Shape;436;p30"/>
          <p:cNvSpPr/>
          <p:nvPr/>
        </p:nvSpPr>
        <p:spPr>
          <a:xfrm rot="-5924859">
            <a:off x="7778492" y="1856258"/>
            <a:ext cx="873865" cy="29288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7736150" y="1191775"/>
            <a:ext cx="522600" cy="357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41" name="Shape 441"/>
        <p:cNvGrpSpPr/>
        <p:nvPr/>
      </p:nvGrpSpPr>
      <p:grpSpPr>
        <a:xfrm>
          <a:off x="0" y="0"/>
          <a:ext cx="0" cy="0"/>
          <a:chOff x="0" y="0"/>
          <a:chExt cx="0" cy="0"/>
        </a:xfrm>
      </p:grpSpPr>
      <p:pic>
        <p:nvPicPr>
          <p:cNvPr id="442" name="Google Shape;442;p3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443" name="Google Shape;443;p3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444" name="Google Shape;444;p31"/>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Phase 2</a:t>
            </a:r>
            <a:endParaRPr b="1" sz="3000">
              <a:solidFill>
                <a:schemeClr val="lt2"/>
              </a:solidFill>
              <a:latin typeface="Raleway"/>
              <a:ea typeface="Raleway"/>
              <a:cs typeface="Raleway"/>
              <a:sym typeface="Raleway"/>
            </a:endParaRPr>
          </a:p>
        </p:txBody>
      </p:sp>
      <p:sp>
        <p:nvSpPr>
          <p:cNvPr id="445" name="Google Shape;445;p31"/>
          <p:cNvSpPr txBox="1"/>
          <p:nvPr>
            <p:ph idx="4294967295" type="body"/>
          </p:nvPr>
        </p:nvSpPr>
        <p:spPr>
          <a:xfrm>
            <a:off x="2855550" y="1377475"/>
            <a:ext cx="3432900" cy="285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400">
                <a:solidFill>
                  <a:srgbClr val="666666"/>
                </a:solidFill>
                <a:latin typeface="Raleway"/>
                <a:ea typeface="Raleway"/>
                <a:cs typeface="Raleway"/>
                <a:sym typeface="Raleway"/>
              </a:rPr>
              <a:t>Next Steps...</a:t>
            </a:r>
            <a:endParaRPr sz="1400">
              <a:solidFill>
                <a:srgbClr val="666666"/>
              </a:solidFill>
              <a:latin typeface="Raleway"/>
              <a:ea typeface="Raleway"/>
              <a:cs typeface="Raleway"/>
              <a:sym typeface="Raleway"/>
            </a:endParaRPr>
          </a:p>
          <a:p>
            <a:pPr indent="-317500" lvl="0" marL="457200" marR="0" rtl="0" algn="l">
              <a:lnSpc>
                <a:spcPct val="95000"/>
              </a:lnSpc>
              <a:spcBef>
                <a:spcPts val="120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Multiple Variable regression &amp; </a:t>
            </a:r>
            <a:r>
              <a:rPr lang="en" sz="1400">
                <a:solidFill>
                  <a:srgbClr val="666666"/>
                </a:solidFill>
                <a:latin typeface="Raleway"/>
                <a:ea typeface="Raleway"/>
                <a:cs typeface="Raleway"/>
                <a:sym typeface="Raleway"/>
              </a:rPr>
              <a:t>Prediction Model</a:t>
            </a:r>
            <a:endParaRPr sz="1400">
              <a:solidFill>
                <a:srgbClr val="666666"/>
              </a:solidFill>
              <a:latin typeface="Raleway"/>
              <a:ea typeface="Raleway"/>
              <a:cs typeface="Raleway"/>
              <a:sym typeface="Raleway"/>
            </a:endParaRPr>
          </a:p>
          <a:p>
            <a:pPr indent="-317500" lvl="0" marL="457200" marR="0" rtl="0" algn="l">
              <a:lnSpc>
                <a:spcPct val="9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In-depth analyses of all US Metro housing markets</a:t>
            </a:r>
            <a:endParaRPr sz="1400">
              <a:solidFill>
                <a:srgbClr val="666666"/>
              </a:solidFill>
              <a:latin typeface="Raleway"/>
              <a:ea typeface="Raleway"/>
              <a:cs typeface="Raleway"/>
              <a:sym typeface="Raleway"/>
            </a:endParaRPr>
          </a:p>
          <a:p>
            <a:pPr indent="-317500" lvl="0" marL="457200" rtl="0" algn="l">
              <a:lnSpc>
                <a:spcPct val="9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Build out Interactive Dashboard with better visuals</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400">
                <a:solidFill>
                  <a:srgbClr val="E06666"/>
                </a:solidFill>
                <a:uFill>
                  <a:noFill/>
                </a:uFill>
                <a:latin typeface="Arial"/>
                <a:ea typeface="Arial"/>
                <a:cs typeface="Arial"/>
                <a:sym typeface="Arial"/>
                <a:hlinkClick r:id="rId5">
                  <a:extLst>
                    <a:ext uri="{A12FA001-AC4F-418D-AE19-62706E023703}">
                      <ahyp:hlinkClr val="tx"/>
                    </a:ext>
                  </a:extLst>
                </a:hlinkClick>
              </a:rPr>
              <a:t>http://localhost:12345</a:t>
            </a:r>
            <a:r>
              <a:rPr lang="en" sz="1400">
                <a:solidFill>
                  <a:srgbClr val="666666"/>
                </a:solidFill>
                <a:latin typeface="Raleway"/>
                <a:ea typeface="Raleway"/>
                <a:cs typeface="Raleway"/>
                <a:sym typeface="Raleway"/>
              </a:rPr>
              <a:t> </a:t>
            </a:r>
            <a:endParaRPr sz="1400">
              <a:solidFill>
                <a:srgbClr val="666666"/>
              </a:solidFill>
              <a:latin typeface="Raleway"/>
              <a:ea typeface="Raleway"/>
              <a:cs typeface="Raleway"/>
              <a:sym typeface="Raleway"/>
            </a:endParaRPr>
          </a:p>
        </p:txBody>
      </p:sp>
      <p:sp>
        <p:nvSpPr>
          <p:cNvPr id="446" name="Google Shape;446;p31"/>
          <p:cNvSpPr txBox="1"/>
          <p:nvPr/>
        </p:nvSpPr>
        <p:spPr>
          <a:xfrm>
            <a:off x="2811600" y="3669800"/>
            <a:ext cx="3520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rgbClr val="E0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81" name="Shape 281"/>
        <p:cNvGrpSpPr/>
        <p:nvPr/>
      </p:nvGrpSpPr>
      <p:grpSpPr>
        <a:xfrm>
          <a:off x="0" y="0"/>
          <a:ext cx="0" cy="0"/>
          <a:chOff x="0" y="0"/>
          <a:chExt cx="0" cy="0"/>
        </a:xfrm>
      </p:grpSpPr>
      <p:sp>
        <p:nvSpPr>
          <p:cNvPr id="282" name="Google Shape;282;p14"/>
          <p:cNvSpPr txBox="1"/>
          <p:nvPr>
            <p:ph type="ctrTitle"/>
          </p:nvPr>
        </p:nvSpPr>
        <p:spPr>
          <a:xfrm>
            <a:off x="2126875" y="630225"/>
            <a:ext cx="6336900" cy="23313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solidFill>
                  <a:srgbClr val="666666"/>
                </a:solidFill>
              </a:rPr>
              <a:t>U.S. Residential Real Estate Analysis in the midst Global Pandemic</a:t>
            </a:r>
            <a:endParaRPr>
              <a:solidFill>
                <a:srgbClr val="666666"/>
              </a:solidFill>
            </a:endParaRPr>
          </a:p>
        </p:txBody>
      </p:sp>
      <p:sp>
        <p:nvSpPr>
          <p:cNvPr id="283" name="Google Shape;283;p14"/>
          <p:cNvSpPr txBox="1"/>
          <p:nvPr>
            <p:ph idx="1" type="subTitle"/>
          </p:nvPr>
        </p:nvSpPr>
        <p:spPr>
          <a:xfrm>
            <a:off x="5459275" y="3224425"/>
            <a:ext cx="3414600" cy="12558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lang="en" sz="2400">
                <a:solidFill>
                  <a:srgbClr val="FFFFFF"/>
                </a:solidFill>
              </a:rPr>
              <a:t>Analysis by:</a:t>
            </a:r>
            <a:endParaRPr sz="2400">
              <a:solidFill>
                <a:srgbClr val="FFFFFF"/>
              </a:solidFill>
            </a:endParaRPr>
          </a:p>
          <a:p>
            <a:pPr indent="0" lvl="0" marL="457200" rtl="0" algn="l">
              <a:spcBef>
                <a:spcPts val="0"/>
              </a:spcBef>
              <a:spcAft>
                <a:spcPts val="0"/>
              </a:spcAft>
              <a:buNone/>
            </a:pPr>
            <a:r>
              <a:rPr lang="en" sz="2400">
                <a:solidFill>
                  <a:srgbClr val="FFFFFF"/>
                </a:solidFill>
              </a:rPr>
              <a:t>Susan F, </a:t>
            </a:r>
            <a:r>
              <a:rPr lang="en" sz="2400">
                <a:solidFill>
                  <a:srgbClr val="FFFFFF"/>
                </a:solidFill>
              </a:rPr>
              <a:t>Valeriia D, Wes S &amp; </a:t>
            </a:r>
            <a:r>
              <a:rPr lang="en" sz="2400">
                <a:solidFill>
                  <a:srgbClr val="FFFFFF"/>
                </a:solidFill>
              </a:rPr>
              <a:t>Yasir M</a:t>
            </a:r>
            <a:endParaRPr b="1" sz="2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50" name="Shape 450"/>
        <p:cNvGrpSpPr/>
        <p:nvPr/>
      </p:nvGrpSpPr>
      <p:grpSpPr>
        <a:xfrm>
          <a:off x="0" y="0"/>
          <a:ext cx="0" cy="0"/>
          <a:chOff x="0" y="0"/>
          <a:chExt cx="0" cy="0"/>
        </a:xfrm>
      </p:grpSpPr>
      <p:sp>
        <p:nvSpPr>
          <p:cNvPr id="451" name="Google Shape;451;p3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accent5"/>
              </a:solidFill>
              <a:latin typeface="Lato"/>
              <a:ea typeface="Lato"/>
              <a:cs typeface="Lato"/>
              <a:sym typeface="Lato"/>
            </a:endParaRPr>
          </a:p>
        </p:txBody>
      </p:sp>
      <p:sp>
        <p:nvSpPr>
          <p:cNvPr id="452" name="Google Shape;452;p32"/>
          <p:cNvSpPr txBox="1"/>
          <p:nvPr>
            <p:ph type="title"/>
          </p:nvPr>
        </p:nvSpPr>
        <p:spPr>
          <a:xfrm>
            <a:off x="283100" y="712150"/>
            <a:ext cx="8620500" cy="101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issues did we ran into?</a:t>
            </a:r>
            <a:endParaRPr/>
          </a:p>
        </p:txBody>
      </p:sp>
      <p:sp>
        <p:nvSpPr>
          <p:cNvPr id="453" name="Google Shape;453;p32"/>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txBox="1"/>
          <p:nvPr>
            <p:ph type="title"/>
          </p:nvPr>
        </p:nvSpPr>
        <p:spPr>
          <a:xfrm>
            <a:off x="6120775" y="2061900"/>
            <a:ext cx="2481600" cy="200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Technical skills </a:t>
            </a:r>
            <a:endParaRPr sz="1800">
              <a:solidFill>
                <a:schemeClr val="lt1"/>
              </a:solidFill>
            </a:endParaRPr>
          </a:p>
          <a:p>
            <a:pPr indent="0" lvl="0" marL="0" rtl="0" algn="l">
              <a:spcBef>
                <a:spcPts val="1200"/>
              </a:spcBef>
              <a:spcAft>
                <a:spcPts val="1200"/>
              </a:spcAft>
              <a:buNone/>
            </a:pPr>
            <a:r>
              <a:rPr b="0" lang="en" sz="1400"/>
              <a:t>Had we spent less time data-cleaning or trying to visualize, the rest of the team could have been researching/building </a:t>
            </a:r>
            <a:endParaRPr b="0" sz="1400">
              <a:solidFill>
                <a:schemeClr val="lt1"/>
              </a:solidFill>
            </a:endParaRPr>
          </a:p>
        </p:txBody>
      </p:sp>
      <p:sp>
        <p:nvSpPr>
          <p:cNvPr id="457" name="Google Shape;457;p32"/>
          <p:cNvSpPr txBox="1"/>
          <p:nvPr>
            <p:ph type="title"/>
          </p:nvPr>
        </p:nvSpPr>
        <p:spPr>
          <a:xfrm>
            <a:off x="447975" y="2061900"/>
            <a:ext cx="2481600" cy="200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Collecting Cleaning</a:t>
            </a:r>
            <a:endParaRPr sz="1800">
              <a:solidFill>
                <a:schemeClr val="lt1"/>
              </a:solidFill>
            </a:endParaRPr>
          </a:p>
          <a:p>
            <a:pPr indent="0" lvl="0" marL="0" rtl="0" algn="l">
              <a:spcBef>
                <a:spcPts val="1200"/>
              </a:spcBef>
              <a:spcAft>
                <a:spcPts val="1200"/>
              </a:spcAft>
              <a:buNone/>
            </a:pPr>
            <a:r>
              <a:rPr b="0" lang="en" sz="1400"/>
              <a:t>We had trouble finding up-to-date datasets for Real Estate that were in desirable formats</a:t>
            </a:r>
            <a:endParaRPr sz="1400">
              <a:solidFill>
                <a:schemeClr val="lt1"/>
              </a:solidFill>
            </a:endParaRPr>
          </a:p>
        </p:txBody>
      </p:sp>
      <p:sp>
        <p:nvSpPr>
          <p:cNvPr id="458" name="Google Shape;458;p32"/>
          <p:cNvSpPr txBox="1"/>
          <p:nvPr>
            <p:ph type="title"/>
          </p:nvPr>
        </p:nvSpPr>
        <p:spPr>
          <a:xfrm>
            <a:off x="3286625" y="2061900"/>
            <a:ext cx="2481600" cy="200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Lack of planning</a:t>
            </a:r>
            <a:endParaRPr sz="1800">
              <a:solidFill>
                <a:schemeClr val="lt1"/>
              </a:solidFill>
            </a:endParaRPr>
          </a:p>
          <a:p>
            <a:pPr indent="0" lvl="0" marL="0" rtl="0" algn="l">
              <a:spcBef>
                <a:spcPts val="1200"/>
              </a:spcBef>
              <a:spcAft>
                <a:spcPts val="0"/>
              </a:spcAft>
              <a:buNone/>
            </a:pPr>
            <a:r>
              <a:rPr b="0" lang="en" sz="1400"/>
              <a:t>Could have come up with a thesis on the day one  </a:t>
            </a:r>
            <a:endParaRPr b="0" sz="1400"/>
          </a:p>
          <a:p>
            <a:pPr indent="0" lvl="0" marL="0" rtl="0" algn="l">
              <a:spcBef>
                <a:spcPts val="1200"/>
              </a:spcBef>
              <a:spcAft>
                <a:spcPts val="1200"/>
              </a:spcAft>
              <a:buNone/>
            </a:pPr>
            <a:r>
              <a:rPr b="0" lang="en" sz="1400"/>
              <a:t>Absent sudo-coding </a:t>
            </a:r>
            <a:endParaRPr b="0"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87" name="Shape 287"/>
        <p:cNvGrpSpPr/>
        <p:nvPr/>
      </p:nvGrpSpPr>
      <p:grpSpPr>
        <a:xfrm>
          <a:off x="0" y="0"/>
          <a:ext cx="0" cy="0"/>
          <a:chOff x="0" y="0"/>
          <a:chExt cx="0" cy="0"/>
        </a:xfrm>
      </p:grpSpPr>
      <p:pic>
        <p:nvPicPr>
          <p:cNvPr id="288" name="Google Shape;288;p15"/>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Piece of duct tape sticking a note to the slide" id="289" name="Google Shape;289;p15"/>
          <p:cNvPicPr preferRelativeResize="0"/>
          <p:nvPr/>
        </p:nvPicPr>
        <p:blipFill rotWithShape="1">
          <a:blip r:embed="rId4">
            <a:alphaModFix/>
          </a:blip>
          <a:srcRect b="10011" l="9244" r="2118" t="5926"/>
          <a:stretch/>
        </p:blipFill>
        <p:spPr>
          <a:xfrm rot="74618">
            <a:off x="3314526" y="441067"/>
            <a:ext cx="2503872" cy="565615"/>
          </a:xfrm>
          <a:prstGeom prst="rect">
            <a:avLst/>
          </a:prstGeom>
          <a:noFill/>
          <a:ln>
            <a:noFill/>
          </a:ln>
        </p:spPr>
      </p:pic>
      <p:sp>
        <p:nvSpPr>
          <p:cNvPr id="290" name="Google Shape;290;p15"/>
          <p:cNvSpPr txBox="1"/>
          <p:nvPr/>
        </p:nvSpPr>
        <p:spPr>
          <a:xfrm>
            <a:off x="3312300" y="507600"/>
            <a:ext cx="25194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1500">
              <a:solidFill>
                <a:srgbClr val="FFFFFF"/>
              </a:solidFill>
              <a:latin typeface="Maven Pro"/>
              <a:ea typeface="Maven Pro"/>
              <a:cs typeface="Maven Pro"/>
              <a:sym typeface="Maven Pro"/>
            </a:endParaRPr>
          </a:p>
          <a:p>
            <a:pPr indent="0" lvl="0" marL="0" rtl="0" algn="ctr">
              <a:spcBef>
                <a:spcPts val="1600"/>
              </a:spcBef>
              <a:spcAft>
                <a:spcPts val="1600"/>
              </a:spcAft>
              <a:buNone/>
            </a:pPr>
            <a:r>
              <a:rPr b="1" lang="en" sz="2200">
                <a:solidFill>
                  <a:srgbClr val="FFFFFF"/>
                </a:solidFill>
                <a:latin typeface="Maven Pro"/>
                <a:ea typeface="Maven Pro"/>
                <a:cs typeface="Maven Pro"/>
                <a:sym typeface="Maven Pro"/>
              </a:rPr>
              <a:t>Scope</a:t>
            </a:r>
            <a:endParaRPr b="1" sz="1000">
              <a:solidFill>
                <a:srgbClr val="FFFFFF"/>
              </a:solidFill>
              <a:latin typeface="Raleway"/>
              <a:ea typeface="Raleway"/>
              <a:cs typeface="Raleway"/>
              <a:sym typeface="Raleway"/>
            </a:endParaRPr>
          </a:p>
        </p:txBody>
      </p:sp>
      <p:sp>
        <p:nvSpPr>
          <p:cNvPr id="291" name="Google Shape;291;p15"/>
          <p:cNvSpPr txBox="1"/>
          <p:nvPr>
            <p:ph idx="4294967295" type="body"/>
          </p:nvPr>
        </p:nvSpPr>
        <p:spPr>
          <a:xfrm>
            <a:off x="427225" y="1162550"/>
            <a:ext cx="4056900" cy="37140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200">
                <a:latin typeface="Raleway"/>
                <a:ea typeface="Raleway"/>
                <a:cs typeface="Raleway"/>
                <a:sym typeface="Raleway"/>
              </a:rPr>
              <a:t>The goal of the project is to help the investors decide if COVID - 19 caused a “Buyer’s Market” or a “Seller’s Market” in major cities, especially New York City.  </a:t>
            </a:r>
            <a:endParaRPr sz="1200">
              <a:latin typeface="Raleway"/>
              <a:ea typeface="Raleway"/>
              <a:cs typeface="Raleway"/>
              <a:sym typeface="Raleway"/>
            </a:endParaRPr>
          </a:p>
          <a:p>
            <a:pPr indent="0" lvl="0" marL="0" marR="0" rtl="0" algn="l">
              <a:lnSpc>
                <a:spcPct val="115000"/>
              </a:lnSpc>
              <a:spcBef>
                <a:spcPts val="1000"/>
              </a:spcBef>
              <a:spcAft>
                <a:spcPts val="0"/>
              </a:spcAft>
              <a:buNone/>
            </a:pPr>
            <a:r>
              <a:rPr lang="en" sz="1200">
                <a:latin typeface="Raleway"/>
                <a:ea typeface="Raleway"/>
                <a:cs typeface="Raleway"/>
                <a:sym typeface="Raleway"/>
              </a:rPr>
              <a:t>Scope of the Project is to Answer the following Questions:	</a:t>
            </a:r>
            <a:endParaRPr sz="1200">
              <a:latin typeface="Raleway"/>
              <a:ea typeface="Raleway"/>
              <a:cs typeface="Raleway"/>
              <a:sym typeface="Raleway"/>
            </a:endParaRPr>
          </a:p>
          <a:p>
            <a:pPr indent="-317500" lvl="0" marL="457200" marR="0" rtl="0" algn="l">
              <a:lnSpc>
                <a:spcPct val="115000"/>
              </a:lnSpc>
              <a:spcBef>
                <a:spcPts val="1000"/>
              </a:spcBef>
              <a:spcAft>
                <a:spcPts val="0"/>
              </a:spcAft>
              <a:buClr>
                <a:srgbClr val="000000"/>
              </a:buClr>
              <a:buSzPts val="1400"/>
              <a:buFont typeface="Raleway"/>
              <a:buChar char="●"/>
            </a:pPr>
            <a:r>
              <a:rPr lang="en" sz="1200">
                <a:latin typeface="Raleway"/>
                <a:ea typeface="Raleway"/>
                <a:cs typeface="Raleway"/>
                <a:sym typeface="Raleway"/>
              </a:rPr>
              <a:t>Real Estate impact post COVID - 19</a:t>
            </a:r>
            <a:endParaRPr sz="1200">
              <a:latin typeface="Raleway"/>
              <a:ea typeface="Raleway"/>
              <a:cs typeface="Raleway"/>
              <a:sym typeface="Raleway"/>
            </a:endParaRPr>
          </a:p>
          <a:p>
            <a:pPr indent="-317500" lvl="0" marL="457200" marR="0" rtl="0" algn="l">
              <a:lnSpc>
                <a:spcPct val="115000"/>
              </a:lnSpc>
              <a:spcBef>
                <a:spcPts val="1000"/>
              </a:spcBef>
              <a:spcAft>
                <a:spcPts val="0"/>
              </a:spcAft>
              <a:buClr>
                <a:srgbClr val="000000"/>
              </a:buClr>
              <a:buSzPts val="1400"/>
              <a:buFont typeface="Raleway"/>
              <a:buChar char="●"/>
            </a:pPr>
            <a:r>
              <a:rPr lang="en" sz="1200">
                <a:latin typeface="Raleway"/>
                <a:ea typeface="Raleway"/>
                <a:cs typeface="Raleway"/>
                <a:sym typeface="Raleway"/>
              </a:rPr>
              <a:t>Correlation of Major ETFs with Actual Home Sales</a:t>
            </a:r>
            <a:endParaRPr sz="1200">
              <a:latin typeface="Raleway"/>
              <a:ea typeface="Raleway"/>
              <a:cs typeface="Raleway"/>
              <a:sym typeface="Raleway"/>
            </a:endParaRPr>
          </a:p>
          <a:p>
            <a:pPr indent="-317500" lvl="0" marL="457200" marR="0" rtl="0" algn="l">
              <a:lnSpc>
                <a:spcPct val="115000"/>
              </a:lnSpc>
              <a:spcBef>
                <a:spcPts val="1000"/>
              </a:spcBef>
              <a:spcAft>
                <a:spcPts val="0"/>
              </a:spcAft>
              <a:buClr>
                <a:srgbClr val="000000"/>
              </a:buClr>
              <a:buSzPts val="1400"/>
              <a:buFont typeface="Raleway"/>
              <a:buChar char="●"/>
            </a:pPr>
            <a:r>
              <a:rPr lang="en" sz="1200">
                <a:latin typeface="Raleway"/>
                <a:ea typeface="Raleway"/>
                <a:cs typeface="Raleway"/>
                <a:sym typeface="Raleway"/>
              </a:rPr>
              <a:t>Expectations v/s. Reality</a:t>
            </a:r>
            <a:endParaRPr sz="1200">
              <a:latin typeface="Raleway"/>
              <a:ea typeface="Raleway"/>
              <a:cs typeface="Raleway"/>
              <a:sym typeface="Raleway"/>
            </a:endParaRPr>
          </a:p>
          <a:p>
            <a:pPr indent="0" lvl="0" marL="457200" marR="0" rtl="0" algn="l">
              <a:lnSpc>
                <a:spcPct val="115000"/>
              </a:lnSpc>
              <a:spcBef>
                <a:spcPts val="1000"/>
              </a:spcBef>
              <a:spcAft>
                <a:spcPts val="1000"/>
              </a:spcAft>
              <a:buNone/>
            </a:pPr>
            <a:r>
              <a:t/>
            </a:r>
            <a:endParaRPr sz="1200">
              <a:latin typeface="Raleway"/>
              <a:ea typeface="Raleway"/>
              <a:cs typeface="Raleway"/>
              <a:sym typeface="Raleway"/>
            </a:endParaRPr>
          </a:p>
        </p:txBody>
      </p:sp>
      <p:pic>
        <p:nvPicPr>
          <p:cNvPr id="292" name="Google Shape;292;p15"/>
          <p:cNvPicPr preferRelativeResize="0"/>
          <p:nvPr/>
        </p:nvPicPr>
        <p:blipFill>
          <a:blip r:embed="rId5">
            <a:alphaModFix/>
          </a:blip>
          <a:stretch>
            <a:fillRect/>
          </a:stretch>
        </p:blipFill>
        <p:spPr>
          <a:xfrm>
            <a:off x="4835150" y="1162550"/>
            <a:ext cx="3778199" cy="347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96" name="Shape 296"/>
        <p:cNvGrpSpPr/>
        <p:nvPr/>
      </p:nvGrpSpPr>
      <p:grpSpPr>
        <a:xfrm>
          <a:off x="0" y="0"/>
          <a:ext cx="0" cy="0"/>
          <a:chOff x="0" y="0"/>
          <a:chExt cx="0" cy="0"/>
        </a:xfrm>
      </p:grpSpPr>
      <p:pic>
        <p:nvPicPr>
          <p:cNvPr id="297" name="Google Shape;297;p16"/>
          <p:cNvPicPr preferRelativeResize="0"/>
          <p:nvPr/>
        </p:nvPicPr>
        <p:blipFill>
          <a:blip r:embed="rId3">
            <a:alphaModFix/>
          </a:blip>
          <a:stretch>
            <a:fillRect/>
          </a:stretch>
        </p:blipFill>
        <p:spPr>
          <a:xfrm>
            <a:off x="20825" y="4797"/>
            <a:ext cx="4537775" cy="5138703"/>
          </a:xfrm>
          <a:prstGeom prst="rect">
            <a:avLst/>
          </a:prstGeom>
          <a:noFill/>
          <a:ln>
            <a:noFill/>
          </a:ln>
        </p:spPr>
      </p:pic>
      <p:pic>
        <p:nvPicPr>
          <p:cNvPr descr="Piece of duct tape sticking a note to the slide" id="298" name="Google Shape;298;p16"/>
          <p:cNvPicPr preferRelativeResize="0"/>
          <p:nvPr/>
        </p:nvPicPr>
        <p:blipFill rotWithShape="1">
          <a:blip r:embed="rId4">
            <a:alphaModFix/>
          </a:blip>
          <a:srcRect b="10011" l="9244" r="2118" t="5926"/>
          <a:stretch/>
        </p:blipFill>
        <p:spPr>
          <a:xfrm rot="154836">
            <a:off x="887146" y="379928"/>
            <a:ext cx="2716833" cy="414170"/>
          </a:xfrm>
          <a:prstGeom prst="rect">
            <a:avLst/>
          </a:prstGeom>
          <a:noFill/>
          <a:ln>
            <a:noFill/>
          </a:ln>
        </p:spPr>
      </p:pic>
      <p:sp>
        <p:nvSpPr>
          <p:cNvPr id="299" name="Google Shape;299;p16"/>
          <p:cNvSpPr txBox="1"/>
          <p:nvPr/>
        </p:nvSpPr>
        <p:spPr>
          <a:xfrm>
            <a:off x="356675" y="472150"/>
            <a:ext cx="3762300" cy="36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aleway"/>
                <a:ea typeface="Raleway"/>
                <a:cs typeface="Raleway"/>
                <a:sym typeface="Raleway"/>
              </a:rPr>
              <a:t>Thought Process</a:t>
            </a:r>
            <a:endParaRPr b="1" sz="2400">
              <a:solidFill>
                <a:srgbClr val="FFFFFF"/>
              </a:solidFill>
              <a:latin typeface="Raleway"/>
              <a:ea typeface="Raleway"/>
              <a:cs typeface="Raleway"/>
              <a:sym typeface="Raleway"/>
            </a:endParaRPr>
          </a:p>
        </p:txBody>
      </p:sp>
      <p:sp>
        <p:nvSpPr>
          <p:cNvPr id="300" name="Google Shape;300;p16"/>
          <p:cNvSpPr txBox="1"/>
          <p:nvPr>
            <p:ph idx="4294967295" type="body"/>
          </p:nvPr>
        </p:nvSpPr>
        <p:spPr>
          <a:xfrm>
            <a:off x="356725" y="798725"/>
            <a:ext cx="3887700" cy="396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latin typeface="Raleway"/>
                <a:ea typeface="Raleway"/>
                <a:cs typeface="Raleway"/>
                <a:sym typeface="Raleway"/>
              </a:rPr>
              <a:t>U.S. Real Estate market is one of the best indicators of the Economic cycle. Our observations focus on the relationship between buyers and sellers in the Real Estate market.</a:t>
            </a:r>
            <a:endParaRPr i="1" sz="1400">
              <a:highlight>
                <a:srgbClr val="FFFFFF"/>
              </a:highlight>
            </a:endParaRPr>
          </a:p>
          <a:p>
            <a:pPr indent="-304800" lvl="0" marL="457200" rtl="0" algn="l">
              <a:spcBef>
                <a:spcPts val="1600"/>
              </a:spcBef>
              <a:spcAft>
                <a:spcPts val="0"/>
              </a:spcAft>
              <a:buSzPts val="1200"/>
              <a:buFont typeface="Raleway"/>
              <a:buChar char="●"/>
            </a:pPr>
            <a:r>
              <a:rPr lang="en" sz="1200">
                <a:latin typeface="Raleway"/>
                <a:ea typeface="Raleway"/>
                <a:cs typeface="Raleway"/>
                <a:sym typeface="Raleway"/>
              </a:rPr>
              <a:t>Almost a decade ago U.S. economy was on the verge of a collapse due to the housing market.</a:t>
            </a:r>
            <a:endParaRPr sz="1200">
              <a:latin typeface="Raleway"/>
              <a:ea typeface="Raleway"/>
              <a:cs typeface="Raleway"/>
              <a:sym typeface="Raleway"/>
            </a:endParaRPr>
          </a:p>
          <a:p>
            <a:pPr indent="-304800" lvl="0" marL="457200" marR="0" rtl="0" algn="l">
              <a:lnSpc>
                <a:spcPct val="115000"/>
              </a:lnSpc>
              <a:spcBef>
                <a:spcPts val="0"/>
              </a:spcBef>
              <a:spcAft>
                <a:spcPts val="0"/>
              </a:spcAft>
              <a:buSzPts val="1200"/>
              <a:buFont typeface="Raleway"/>
              <a:buChar char="●"/>
            </a:pPr>
            <a:r>
              <a:rPr lang="en" sz="1200">
                <a:latin typeface="Raleway"/>
                <a:ea typeface="Raleway"/>
                <a:cs typeface="Raleway"/>
                <a:sym typeface="Raleway"/>
              </a:rPr>
              <a:t>COVID - 19 caused a direct threat to the US housing market and paved way for some opportunities to arise “inorganically”, thanks to the US Govt directly </a:t>
            </a:r>
            <a:r>
              <a:rPr lang="en" sz="1200">
                <a:latin typeface="Raleway"/>
                <a:ea typeface="Raleway"/>
                <a:cs typeface="Raleway"/>
                <a:sym typeface="Raleway"/>
              </a:rPr>
              <a:t>controlling</a:t>
            </a:r>
            <a:r>
              <a:rPr lang="en" sz="1200">
                <a:latin typeface="Raleway"/>
                <a:ea typeface="Raleway"/>
                <a:cs typeface="Raleway"/>
                <a:sym typeface="Raleway"/>
              </a:rPr>
              <a:t> the Fannie Mae and Freddie Mac and the mortgage payment </a:t>
            </a:r>
            <a:r>
              <a:rPr lang="en" sz="1200">
                <a:latin typeface="Raleway"/>
                <a:ea typeface="Raleway"/>
                <a:cs typeface="Raleway"/>
                <a:sym typeface="Raleway"/>
              </a:rPr>
              <a:t>deferment</a:t>
            </a:r>
            <a:r>
              <a:rPr lang="en" sz="1200">
                <a:latin typeface="Raleway"/>
                <a:ea typeface="Raleway"/>
                <a:cs typeface="Raleway"/>
                <a:sym typeface="Raleway"/>
              </a:rPr>
              <a:t> option </a:t>
            </a:r>
            <a:r>
              <a:rPr lang="en" sz="1200">
                <a:latin typeface="Raleway"/>
                <a:ea typeface="Raleway"/>
                <a:cs typeface="Raleway"/>
                <a:sym typeface="Raleway"/>
              </a:rPr>
              <a:t>available</a:t>
            </a:r>
            <a:r>
              <a:rPr lang="en" sz="1200">
                <a:latin typeface="Raleway"/>
                <a:ea typeface="Raleway"/>
                <a:cs typeface="Raleway"/>
                <a:sym typeface="Raleway"/>
              </a:rPr>
              <a:t> to </a:t>
            </a:r>
            <a:r>
              <a:rPr lang="en" sz="1200">
                <a:latin typeface="Raleway"/>
                <a:ea typeface="Raleway"/>
                <a:cs typeface="Raleway"/>
                <a:sym typeface="Raleway"/>
              </a:rPr>
              <a:t>anyone</a:t>
            </a:r>
            <a:r>
              <a:rPr lang="en" sz="1200">
                <a:latin typeface="Raleway"/>
                <a:ea typeface="Raleway"/>
                <a:cs typeface="Raleway"/>
                <a:sym typeface="Raleway"/>
              </a:rPr>
              <a:t> owning real-estate.</a:t>
            </a:r>
            <a:endParaRPr sz="1200">
              <a:latin typeface="Raleway"/>
              <a:ea typeface="Raleway"/>
              <a:cs typeface="Raleway"/>
              <a:sym typeface="Raleway"/>
            </a:endParaRPr>
          </a:p>
          <a:p>
            <a:pPr indent="-304800" lvl="0" marL="457200" marR="0" rtl="0" algn="l">
              <a:lnSpc>
                <a:spcPct val="115000"/>
              </a:lnSpc>
              <a:spcBef>
                <a:spcPts val="0"/>
              </a:spcBef>
              <a:spcAft>
                <a:spcPts val="0"/>
              </a:spcAft>
              <a:buSzPts val="1200"/>
              <a:buFont typeface="Raleway"/>
              <a:buChar char="●"/>
            </a:pPr>
            <a:r>
              <a:rPr lang="en" sz="1200">
                <a:latin typeface="Raleway"/>
                <a:ea typeface="Raleway"/>
                <a:cs typeface="Raleway"/>
                <a:sym typeface="Raleway"/>
              </a:rPr>
              <a:t>Real Estate is one of the best indicators of the Economic cycle.  Hence, we wanted to observe a relationship between buyers and sellers in the Real Estate market using the data available.</a:t>
            </a:r>
            <a:endParaRPr sz="1200">
              <a:latin typeface="Raleway"/>
              <a:ea typeface="Raleway"/>
              <a:cs typeface="Raleway"/>
              <a:sym typeface="Raleway"/>
            </a:endParaRPr>
          </a:p>
        </p:txBody>
      </p:sp>
      <p:pic>
        <p:nvPicPr>
          <p:cNvPr id="301" name="Google Shape;301;p16"/>
          <p:cNvPicPr preferRelativeResize="0"/>
          <p:nvPr/>
        </p:nvPicPr>
        <p:blipFill>
          <a:blip r:embed="rId3">
            <a:alphaModFix/>
          </a:blip>
          <a:stretch>
            <a:fillRect/>
          </a:stretch>
        </p:blipFill>
        <p:spPr>
          <a:xfrm>
            <a:off x="4572013" y="27097"/>
            <a:ext cx="4537775" cy="5138703"/>
          </a:xfrm>
          <a:prstGeom prst="rect">
            <a:avLst/>
          </a:prstGeom>
          <a:noFill/>
          <a:ln>
            <a:noFill/>
          </a:ln>
        </p:spPr>
      </p:pic>
      <p:pic>
        <p:nvPicPr>
          <p:cNvPr descr="Piece of duct tape sticking a note to the slide" id="302" name="Google Shape;302;p16"/>
          <p:cNvPicPr preferRelativeResize="0"/>
          <p:nvPr/>
        </p:nvPicPr>
        <p:blipFill rotWithShape="1">
          <a:blip r:embed="rId4">
            <a:alphaModFix/>
          </a:blip>
          <a:srcRect b="10011" l="9244" r="2118" t="5926"/>
          <a:stretch/>
        </p:blipFill>
        <p:spPr>
          <a:xfrm rot="154821">
            <a:off x="5745147" y="409638"/>
            <a:ext cx="2182280" cy="464348"/>
          </a:xfrm>
          <a:prstGeom prst="rect">
            <a:avLst/>
          </a:prstGeom>
          <a:noFill/>
          <a:ln>
            <a:noFill/>
          </a:ln>
        </p:spPr>
      </p:pic>
      <p:sp>
        <p:nvSpPr>
          <p:cNvPr id="303" name="Google Shape;303;p16"/>
          <p:cNvSpPr txBox="1"/>
          <p:nvPr/>
        </p:nvSpPr>
        <p:spPr>
          <a:xfrm>
            <a:off x="5457313" y="527100"/>
            <a:ext cx="2737800" cy="36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aleway"/>
                <a:ea typeface="Raleway"/>
                <a:cs typeface="Raleway"/>
                <a:sym typeface="Raleway"/>
              </a:rPr>
              <a:t>Data Extracts</a:t>
            </a:r>
            <a:endParaRPr b="1" sz="2400">
              <a:solidFill>
                <a:srgbClr val="FFFFFF"/>
              </a:solidFill>
              <a:latin typeface="Raleway"/>
              <a:ea typeface="Raleway"/>
              <a:cs typeface="Raleway"/>
              <a:sym typeface="Raleway"/>
            </a:endParaRPr>
          </a:p>
        </p:txBody>
      </p:sp>
      <p:sp>
        <p:nvSpPr>
          <p:cNvPr id="304" name="Google Shape;304;p16"/>
          <p:cNvSpPr txBox="1"/>
          <p:nvPr>
            <p:ph idx="4294967295" type="body"/>
          </p:nvPr>
        </p:nvSpPr>
        <p:spPr>
          <a:xfrm>
            <a:off x="4870800" y="1096725"/>
            <a:ext cx="3940200" cy="36537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SzPts val="1300"/>
              <a:buFont typeface="Raleway"/>
              <a:buChar char="●"/>
            </a:pPr>
            <a:r>
              <a:rPr lang="en">
                <a:latin typeface="Raleway"/>
                <a:ea typeface="Raleway"/>
                <a:cs typeface="Raleway"/>
                <a:sym typeface="Raleway"/>
              </a:rPr>
              <a:t>The data for US Price Index was extract for Zillow Home Value Index (ZHVI): A smoothed, seasonally adjusted measure of the typical home value and market changes across US. </a:t>
            </a:r>
            <a:endParaRPr>
              <a:latin typeface="Raleway"/>
              <a:ea typeface="Raleway"/>
              <a:cs typeface="Raleway"/>
              <a:sym typeface="Raleway"/>
            </a:endParaRPr>
          </a:p>
          <a:p>
            <a:pPr indent="-311150" lvl="0" marL="457200" marR="0" rtl="0" algn="l">
              <a:lnSpc>
                <a:spcPct val="115000"/>
              </a:lnSpc>
              <a:spcBef>
                <a:spcPts val="0"/>
              </a:spcBef>
              <a:spcAft>
                <a:spcPts val="0"/>
              </a:spcAft>
              <a:buSzPts val="1300"/>
              <a:buFont typeface="Raleway"/>
              <a:buChar char="●"/>
            </a:pPr>
            <a:r>
              <a:rPr lang="en">
                <a:latin typeface="Raleway"/>
                <a:ea typeface="Raleway"/>
                <a:cs typeface="Raleway"/>
                <a:sym typeface="Raleway"/>
              </a:rPr>
              <a:t>The StreetEasy Price indices are used to track changes in resale prices of single-family homes, for Manhattan, Brooklyn, and Queens.</a:t>
            </a:r>
            <a:endParaRPr>
              <a:latin typeface="Raleway"/>
              <a:ea typeface="Raleway"/>
              <a:cs typeface="Raleway"/>
              <a:sym typeface="Raleway"/>
            </a:endParaRPr>
          </a:p>
          <a:p>
            <a:pPr indent="-311150" lvl="0" marL="457200" marR="0" rtl="0" algn="l">
              <a:lnSpc>
                <a:spcPct val="115000"/>
              </a:lnSpc>
              <a:spcBef>
                <a:spcPts val="0"/>
              </a:spcBef>
              <a:spcAft>
                <a:spcPts val="0"/>
              </a:spcAft>
              <a:buSzPts val="1300"/>
              <a:buFont typeface="Raleway"/>
              <a:buChar char="●"/>
            </a:pPr>
            <a:r>
              <a:rPr lang="en">
                <a:latin typeface="Raleway"/>
                <a:ea typeface="Raleway"/>
                <a:cs typeface="Raleway"/>
                <a:sym typeface="Raleway"/>
              </a:rPr>
              <a:t>Four major ETFs extracts from Yahoo:</a:t>
            </a:r>
            <a:endParaRPr>
              <a:latin typeface="Raleway"/>
              <a:ea typeface="Raleway"/>
              <a:cs typeface="Raleway"/>
              <a:sym typeface="Raleway"/>
            </a:endParaRPr>
          </a:p>
          <a:p>
            <a:pPr indent="-311150" lvl="1" marL="914400" marR="0" rtl="0" algn="l">
              <a:lnSpc>
                <a:spcPct val="115000"/>
              </a:lnSpc>
              <a:spcBef>
                <a:spcPts val="0"/>
              </a:spcBef>
              <a:spcAft>
                <a:spcPts val="0"/>
              </a:spcAft>
              <a:buSzPts val="1300"/>
              <a:buFont typeface="Raleway"/>
              <a:buChar char="○"/>
            </a:pPr>
            <a:r>
              <a:rPr lang="en" sz="1300">
                <a:latin typeface="Raleway"/>
                <a:ea typeface="Raleway"/>
                <a:cs typeface="Raleway"/>
                <a:sym typeface="Raleway"/>
              </a:rPr>
              <a:t>iShares US Real Estate ETF - (IVR)</a:t>
            </a:r>
            <a:endParaRPr sz="1300">
              <a:latin typeface="Raleway"/>
              <a:ea typeface="Raleway"/>
              <a:cs typeface="Raleway"/>
              <a:sym typeface="Raleway"/>
            </a:endParaRPr>
          </a:p>
          <a:p>
            <a:pPr indent="-311150" lvl="1" marL="914400" marR="0" rtl="0" algn="l">
              <a:lnSpc>
                <a:spcPct val="115000"/>
              </a:lnSpc>
              <a:spcBef>
                <a:spcPts val="0"/>
              </a:spcBef>
              <a:spcAft>
                <a:spcPts val="0"/>
              </a:spcAft>
              <a:buSzPts val="1300"/>
              <a:buFont typeface="Raleway"/>
              <a:buChar char="○"/>
            </a:pPr>
            <a:r>
              <a:rPr lang="en" sz="1300">
                <a:latin typeface="Raleway"/>
                <a:ea typeface="Raleway"/>
                <a:cs typeface="Raleway"/>
                <a:sym typeface="Raleway"/>
              </a:rPr>
              <a:t>Dow Jones Ind Avg ETF Trust - (DIA)</a:t>
            </a:r>
            <a:endParaRPr sz="1300">
              <a:latin typeface="Raleway"/>
              <a:ea typeface="Raleway"/>
              <a:cs typeface="Raleway"/>
              <a:sym typeface="Raleway"/>
            </a:endParaRPr>
          </a:p>
          <a:p>
            <a:pPr indent="-311150" lvl="1" marL="914400" marR="0" rtl="0" algn="l">
              <a:lnSpc>
                <a:spcPct val="115000"/>
              </a:lnSpc>
              <a:spcBef>
                <a:spcPts val="0"/>
              </a:spcBef>
              <a:spcAft>
                <a:spcPts val="0"/>
              </a:spcAft>
              <a:buSzPts val="1300"/>
              <a:buFont typeface="Raleway"/>
              <a:buChar char="○"/>
            </a:pPr>
            <a:r>
              <a:rPr lang="en" sz="1300">
                <a:latin typeface="Raleway"/>
                <a:ea typeface="Raleway"/>
                <a:cs typeface="Raleway"/>
                <a:sym typeface="Raleway"/>
              </a:rPr>
              <a:t>Vornado Realty Trust - (VNO)</a:t>
            </a:r>
            <a:endParaRPr sz="1300">
              <a:latin typeface="Raleway"/>
              <a:ea typeface="Raleway"/>
              <a:cs typeface="Raleway"/>
              <a:sym typeface="Raleway"/>
            </a:endParaRPr>
          </a:p>
          <a:p>
            <a:pPr indent="-311150" lvl="1" marL="914400" marR="0" rtl="0" algn="l">
              <a:lnSpc>
                <a:spcPct val="115000"/>
              </a:lnSpc>
              <a:spcBef>
                <a:spcPts val="0"/>
              </a:spcBef>
              <a:spcAft>
                <a:spcPts val="0"/>
              </a:spcAft>
              <a:buSzPts val="1300"/>
              <a:buFont typeface="Raleway"/>
              <a:buChar char="○"/>
            </a:pPr>
            <a:r>
              <a:rPr lang="en" sz="1300">
                <a:latin typeface="Raleway"/>
                <a:ea typeface="Raleway"/>
                <a:cs typeface="Raleway"/>
                <a:sym typeface="Raleway"/>
              </a:rPr>
              <a:t>S&amp;P 500 ETF Trust - (SPY)</a:t>
            </a:r>
            <a:endParaRPr sz="13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08" name="Shape 308"/>
        <p:cNvGrpSpPr/>
        <p:nvPr/>
      </p:nvGrpSpPr>
      <p:grpSpPr>
        <a:xfrm>
          <a:off x="0" y="0"/>
          <a:ext cx="0" cy="0"/>
          <a:chOff x="0" y="0"/>
          <a:chExt cx="0" cy="0"/>
        </a:xfrm>
      </p:grpSpPr>
      <p:pic>
        <p:nvPicPr>
          <p:cNvPr id="309" name="Google Shape;309;p17"/>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Piece of duct tape sticking a note to the slide" id="310" name="Google Shape;310;p17"/>
          <p:cNvPicPr preferRelativeResize="0"/>
          <p:nvPr/>
        </p:nvPicPr>
        <p:blipFill rotWithShape="1">
          <a:blip r:embed="rId4">
            <a:alphaModFix/>
          </a:blip>
          <a:srcRect b="10011" l="9244" r="2118" t="5926"/>
          <a:stretch/>
        </p:blipFill>
        <p:spPr>
          <a:xfrm rot="74618">
            <a:off x="3314526" y="441067"/>
            <a:ext cx="2503872" cy="565615"/>
          </a:xfrm>
          <a:prstGeom prst="rect">
            <a:avLst/>
          </a:prstGeom>
          <a:noFill/>
          <a:ln>
            <a:noFill/>
          </a:ln>
        </p:spPr>
      </p:pic>
      <p:sp>
        <p:nvSpPr>
          <p:cNvPr id="311" name="Google Shape;311;p17"/>
          <p:cNvSpPr txBox="1"/>
          <p:nvPr/>
        </p:nvSpPr>
        <p:spPr>
          <a:xfrm>
            <a:off x="3175250" y="453825"/>
            <a:ext cx="2752500" cy="53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aleway"/>
                <a:ea typeface="Raleway"/>
                <a:cs typeface="Raleway"/>
                <a:sym typeface="Raleway"/>
              </a:rPr>
              <a:t>Data Cleansing</a:t>
            </a:r>
            <a:endParaRPr b="1" sz="2400">
              <a:solidFill>
                <a:srgbClr val="FFFFFF"/>
              </a:solidFill>
              <a:latin typeface="Raleway"/>
              <a:ea typeface="Raleway"/>
              <a:cs typeface="Raleway"/>
              <a:sym typeface="Raleway"/>
            </a:endParaRPr>
          </a:p>
        </p:txBody>
      </p:sp>
      <p:sp>
        <p:nvSpPr>
          <p:cNvPr id="312" name="Google Shape;312;p17"/>
          <p:cNvSpPr txBox="1"/>
          <p:nvPr>
            <p:ph idx="4294967295" type="body"/>
          </p:nvPr>
        </p:nvSpPr>
        <p:spPr>
          <a:xfrm>
            <a:off x="427225" y="907800"/>
            <a:ext cx="8258700" cy="3968700"/>
          </a:xfrm>
          <a:prstGeom prst="rect">
            <a:avLst/>
          </a:prstGeom>
        </p:spPr>
        <p:txBody>
          <a:bodyPr anchorCtr="0" anchor="t" bIns="91425" lIns="91425" spcFirstLastPara="1" rIns="91425" wrap="square" tIns="91425">
            <a:normAutofit/>
          </a:bodyPr>
          <a:lstStyle/>
          <a:p>
            <a:pPr indent="-317500" lvl="0" marL="457200" marR="0" rtl="0" algn="l">
              <a:lnSpc>
                <a:spcPct val="115000"/>
              </a:lnSpc>
              <a:spcBef>
                <a:spcPts val="0"/>
              </a:spcBef>
              <a:spcAft>
                <a:spcPts val="0"/>
              </a:spcAft>
              <a:buClr>
                <a:srgbClr val="000000"/>
              </a:buClr>
              <a:buSzPts val="1400"/>
              <a:buFont typeface="Raleway"/>
              <a:buChar char="●"/>
            </a:pPr>
            <a:r>
              <a:rPr lang="en" sz="1200">
                <a:latin typeface="Raleway"/>
                <a:ea typeface="Raleway"/>
                <a:cs typeface="Raleway"/>
                <a:sym typeface="Raleway"/>
              </a:rPr>
              <a:t> </a:t>
            </a:r>
            <a:r>
              <a:rPr lang="en" sz="1200">
                <a:latin typeface="Raleway"/>
                <a:ea typeface="Raleway"/>
                <a:cs typeface="Raleway"/>
                <a:sym typeface="Raleway"/>
              </a:rPr>
              <a:t>Zillow Home Value Index (ZHVI) was extracted from Zillow and rationalized using CSV link to a consumable data frame in Python notebook for seeing the trends in U.S. as a whole</a:t>
            </a:r>
            <a:endParaRPr sz="1200">
              <a:latin typeface="Raleway"/>
              <a:ea typeface="Raleway"/>
              <a:cs typeface="Raleway"/>
              <a:sym typeface="Raleway"/>
            </a:endParaRPr>
          </a:p>
          <a:p>
            <a:pPr indent="-317500" lvl="0" marL="457200" marR="0" rtl="0" algn="l">
              <a:lnSpc>
                <a:spcPct val="115000"/>
              </a:lnSpc>
              <a:spcBef>
                <a:spcPts val="1000"/>
              </a:spcBef>
              <a:spcAft>
                <a:spcPts val="0"/>
              </a:spcAft>
              <a:buClr>
                <a:srgbClr val="000000"/>
              </a:buClr>
              <a:buSzPts val="1400"/>
              <a:buFont typeface="Raleway"/>
              <a:buChar char="●"/>
            </a:pPr>
            <a:r>
              <a:rPr lang="en" sz="1200">
                <a:latin typeface="Raleway"/>
                <a:ea typeface="Raleway"/>
                <a:cs typeface="Raleway"/>
                <a:sym typeface="Raleway"/>
              </a:rPr>
              <a:t>The StreetEasy Price index data extract was used to narrow down on Manhattan, Brooklyn, and Queens. </a:t>
            </a:r>
            <a:endParaRPr sz="1200">
              <a:latin typeface="Raleway"/>
              <a:ea typeface="Raleway"/>
              <a:cs typeface="Raleway"/>
              <a:sym typeface="Raleway"/>
            </a:endParaRPr>
          </a:p>
          <a:p>
            <a:pPr indent="-317500" lvl="0" marL="457200" marR="0" rtl="0" algn="l">
              <a:lnSpc>
                <a:spcPct val="115000"/>
              </a:lnSpc>
              <a:spcBef>
                <a:spcPts val="1000"/>
              </a:spcBef>
              <a:spcAft>
                <a:spcPts val="0"/>
              </a:spcAft>
              <a:buClr>
                <a:srgbClr val="000000"/>
              </a:buClr>
              <a:buSzPts val="1400"/>
              <a:buFont typeface="Raleway"/>
              <a:buChar char="●"/>
            </a:pPr>
            <a:r>
              <a:rPr lang="en" sz="1200">
                <a:latin typeface="Raleway"/>
                <a:ea typeface="Raleway"/>
                <a:cs typeface="Raleway"/>
                <a:sym typeface="Raleway"/>
              </a:rPr>
              <a:t>Four major ETFs were extracted Yahoo Finance (APIs have a 6 Months Constraint on the data) to compare and contrast ZHVI for the entire U.S.</a:t>
            </a:r>
            <a:endParaRPr sz="1200">
              <a:latin typeface="Raleway"/>
              <a:ea typeface="Raleway"/>
              <a:cs typeface="Raleway"/>
              <a:sym typeface="Raleway"/>
            </a:endParaRPr>
          </a:p>
          <a:p>
            <a:pPr indent="-304800" lvl="1" marL="914400" marR="0" rtl="0" algn="l">
              <a:lnSpc>
                <a:spcPct val="115000"/>
              </a:lnSpc>
              <a:spcBef>
                <a:spcPts val="1000"/>
              </a:spcBef>
              <a:spcAft>
                <a:spcPts val="0"/>
              </a:spcAft>
              <a:buSzPts val="1200"/>
              <a:buFont typeface="Raleway"/>
              <a:buChar char="○"/>
            </a:pPr>
            <a:r>
              <a:rPr lang="en" sz="1000">
                <a:latin typeface="Raleway"/>
                <a:ea typeface="Raleway"/>
                <a:cs typeface="Raleway"/>
                <a:sym typeface="Raleway"/>
              </a:rPr>
              <a:t>iShares US Real Estate ETF</a:t>
            </a:r>
            <a:endParaRPr sz="1000">
              <a:latin typeface="Raleway"/>
              <a:ea typeface="Raleway"/>
              <a:cs typeface="Raleway"/>
              <a:sym typeface="Raleway"/>
            </a:endParaRPr>
          </a:p>
          <a:p>
            <a:pPr indent="-304800" lvl="1" marL="914400" marR="0" rtl="0" algn="l">
              <a:lnSpc>
                <a:spcPct val="115000"/>
              </a:lnSpc>
              <a:spcBef>
                <a:spcPts val="1000"/>
              </a:spcBef>
              <a:spcAft>
                <a:spcPts val="0"/>
              </a:spcAft>
              <a:buSzPts val="1200"/>
              <a:buFont typeface="Raleway"/>
              <a:buChar char="○"/>
            </a:pPr>
            <a:r>
              <a:rPr lang="en" sz="1000">
                <a:latin typeface="Raleway"/>
                <a:ea typeface="Raleway"/>
                <a:cs typeface="Raleway"/>
                <a:sym typeface="Raleway"/>
              </a:rPr>
              <a:t>SPDR Dow Jones Industrial Average ETF Trust</a:t>
            </a:r>
            <a:endParaRPr sz="1000">
              <a:latin typeface="Raleway"/>
              <a:ea typeface="Raleway"/>
              <a:cs typeface="Raleway"/>
              <a:sym typeface="Raleway"/>
            </a:endParaRPr>
          </a:p>
          <a:p>
            <a:pPr indent="-304800" lvl="1" marL="914400" marR="0" rtl="0" algn="l">
              <a:lnSpc>
                <a:spcPct val="115000"/>
              </a:lnSpc>
              <a:spcBef>
                <a:spcPts val="1000"/>
              </a:spcBef>
              <a:spcAft>
                <a:spcPts val="0"/>
              </a:spcAft>
              <a:buSzPts val="1200"/>
              <a:buFont typeface="Raleway"/>
              <a:buChar char="○"/>
            </a:pPr>
            <a:r>
              <a:rPr lang="en" sz="1000">
                <a:latin typeface="Raleway"/>
                <a:ea typeface="Raleway"/>
                <a:cs typeface="Raleway"/>
                <a:sym typeface="Raleway"/>
              </a:rPr>
              <a:t>Vornado Realty Trust</a:t>
            </a:r>
            <a:endParaRPr sz="1000">
              <a:latin typeface="Raleway"/>
              <a:ea typeface="Raleway"/>
              <a:cs typeface="Raleway"/>
              <a:sym typeface="Raleway"/>
            </a:endParaRPr>
          </a:p>
          <a:p>
            <a:pPr indent="-304800" lvl="1" marL="914400" marR="0" rtl="0" algn="l">
              <a:lnSpc>
                <a:spcPct val="115000"/>
              </a:lnSpc>
              <a:spcBef>
                <a:spcPts val="1000"/>
              </a:spcBef>
              <a:spcAft>
                <a:spcPts val="0"/>
              </a:spcAft>
              <a:buSzPts val="1200"/>
              <a:buFont typeface="Raleway"/>
              <a:buChar char="○"/>
            </a:pPr>
            <a:r>
              <a:rPr lang="en" sz="1000">
                <a:latin typeface="Raleway"/>
                <a:ea typeface="Raleway"/>
                <a:cs typeface="Raleway"/>
                <a:sym typeface="Raleway"/>
              </a:rPr>
              <a:t>SPDR S&amp;P 500 ETF Trust</a:t>
            </a:r>
            <a:endParaRPr sz="1000">
              <a:latin typeface="Raleway"/>
              <a:ea typeface="Raleway"/>
              <a:cs typeface="Raleway"/>
              <a:sym typeface="Raleway"/>
            </a:endParaRPr>
          </a:p>
          <a:p>
            <a:pPr indent="-317500" lvl="0" marL="457200" marR="0" rtl="0" algn="l">
              <a:lnSpc>
                <a:spcPct val="115000"/>
              </a:lnSpc>
              <a:spcBef>
                <a:spcPts val="1000"/>
              </a:spcBef>
              <a:spcAft>
                <a:spcPts val="0"/>
              </a:spcAft>
              <a:buClr>
                <a:srgbClr val="000000"/>
              </a:buClr>
              <a:buSzPts val="1400"/>
              <a:buFont typeface="Raleway"/>
              <a:buChar char="●"/>
            </a:pPr>
            <a:r>
              <a:rPr lang="en" sz="1200">
                <a:latin typeface="Raleway"/>
                <a:ea typeface="Raleway"/>
                <a:cs typeface="Raleway"/>
                <a:sym typeface="Raleway"/>
              </a:rPr>
              <a:t>Ran the betas of Real Estate stocks, the US housing price index versus the SPDR S&amp;P 500 ETF Trust</a:t>
            </a:r>
            <a:endParaRPr sz="1200">
              <a:latin typeface="Raleway"/>
              <a:ea typeface="Raleway"/>
              <a:cs typeface="Raleway"/>
              <a:sym typeface="Raleway"/>
            </a:endParaRPr>
          </a:p>
          <a:p>
            <a:pPr indent="-317500" lvl="0" marL="457200" marR="0" rtl="0" algn="l">
              <a:lnSpc>
                <a:spcPct val="115000"/>
              </a:lnSpc>
              <a:spcBef>
                <a:spcPts val="1000"/>
              </a:spcBef>
              <a:spcAft>
                <a:spcPts val="1000"/>
              </a:spcAft>
              <a:buClr>
                <a:srgbClr val="000000"/>
              </a:buClr>
              <a:buSzPts val="1400"/>
              <a:buFont typeface="Raleway"/>
              <a:buChar char="●"/>
            </a:pPr>
            <a:r>
              <a:rPr lang="en" sz="1200">
                <a:latin typeface="Raleway"/>
                <a:ea typeface="Raleway"/>
                <a:cs typeface="Raleway"/>
                <a:sym typeface="Raleway"/>
              </a:rPr>
              <a:t>Ran Monte Carl</a:t>
            </a:r>
            <a:r>
              <a:rPr lang="en" sz="1200">
                <a:latin typeface="Raleway"/>
                <a:ea typeface="Raleway"/>
                <a:cs typeface="Raleway"/>
                <a:sym typeface="Raleway"/>
              </a:rPr>
              <a:t>o Simulation to predict how much investors would make in the 5 years following 2021</a:t>
            </a:r>
            <a:endParaRPr sz="12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16" name="Shape 316"/>
        <p:cNvGrpSpPr/>
        <p:nvPr/>
      </p:nvGrpSpPr>
      <p:grpSpPr>
        <a:xfrm>
          <a:off x="0" y="0"/>
          <a:ext cx="0" cy="0"/>
          <a:chOff x="0" y="0"/>
          <a:chExt cx="0" cy="0"/>
        </a:xfrm>
      </p:grpSpPr>
      <p:pic>
        <p:nvPicPr>
          <p:cNvPr id="317" name="Google Shape;317;p18"/>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Piece of duct tape sticking a note to the slide" id="318" name="Google Shape;318;p18"/>
          <p:cNvPicPr preferRelativeResize="0"/>
          <p:nvPr/>
        </p:nvPicPr>
        <p:blipFill rotWithShape="1">
          <a:blip r:embed="rId4">
            <a:alphaModFix/>
          </a:blip>
          <a:srcRect b="10011" l="9244" r="2118" t="5926"/>
          <a:stretch/>
        </p:blipFill>
        <p:spPr>
          <a:xfrm rot="74618">
            <a:off x="3314526" y="441067"/>
            <a:ext cx="2503872" cy="565615"/>
          </a:xfrm>
          <a:prstGeom prst="rect">
            <a:avLst/>
          </a:prstGeom>
          <a:noFill/>
          <a:ln>
            <a:noFill/>
          </a:ln>
        </p:spPr>
      </p:pic>
      <p:sp>
        <p:nvSpPr>
          <p:cNvPr id="319" name="Google Shape;319;p18"/>
          <p:cNvSpPr txBox="1"/>
          <p:nvPr/>
        </p:nvSpPr>
        <p:spPr>
          <a:xfrm>
            <a:off x="3175250" y="453825"/>
            <a:ext cx="2752500" cy="53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Nunito"/>
                <a:ea typeface="Nunito"/>
                <a:cs typeface="Nunito"/>
                <a:sym typeface="Nunito"/>
              </a:rPr>
              <a:t>Combined Monthly Returns of ETFs and US Housing Data</a:t>
            </a:r>
            <a:endParaRPr b="1" sz="2300">
              <a:solidFill>
                <a:srgbClr val="FFFFFF"/>
              </a:solidFill>
              <a:latin typeface="Raleway"/>
              <a:ea typeface="Raleway"/>
              <a:cs typeface="Raleway"/>
              <a:sym typeface="Raleway"/>
            </a:endParaRPr>
          </a:p>
        </p:txBody>
      </p:sp>
      <p:pic>
        <p:nvPicPr>
          <p:cNvPr id="320" name="Google Shape;320;p18"/>
          <p:cNvPicPr preferRelativeResize="0"/>
          <p:nvPr/>
        </p:nvPicPr>
        <p:blipFill>
          <a:blip r:embed="rId5">
            <a:alphaModFix/>
          </a:blip>
          <a:stretch>
            <a:fillRect/>
          </a:stretch>
        </p:blipFill>
        <p:spPr>
          <a:xfrm>
            <a:off x="428075" y="1154500"/>
            <a:ext cx="8287849" cy="3747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9"/>
          <p:cNvSpPr txBox="1"/>
          <p:nvPr>
            <p:ph type="title"/>
          </p:nvPr>
        </p:nvSpPr>
        <p:spPr>
          <a:xfrm>
            <a:off x="238875" y="1591550"/>
            <a:ext cx="4211700" cy="1685700"/>
          </a:xfrm>
          <a:prstGeom prst="rect">
            <a:avLst/>
          </a:prstGeom>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Betas | Correlation| Monte Carlo - Simulation</a:t>
            </a:r>
            <a:endParaRPr/>
          </a:p>
        </p:txBody>
      </p:sp>
      <p:pic>
        <p:nvPicPr>
          <p:cNvPr id="326" name="Google Shape;326;p19"/>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30" name="Shape 330"/>
        <p:cNvGrpSpPr/>
        <p:nvPr/>
      </p:nvGrpSpPr>
      <p:grpSpPr>
        <a:xfrm>
          <a:off x="0" y="0"/>
          <a:ext cx="0" cy="0"/>
          <a:chOff x="0" y="0"/>
          <a:chExt cx="0" cy="0"/>
        </a:xfrm>
      </p:grpSpPr>
      <p:pic>
        <p:nvPicPr>
          <p:cNvPr id="331" name="Google Shape;331;p20"/>
          <p:cNvPicPr preferRelativeResize="0"/>
          <p:nvPr/>
        </p:nvPicPr>
        <p:blipFill>
          <a:blip r:embed="rId3">
            <a:alphaModFix/>
          </a:blip>
          <a:stretch>
            <a:fillRect/>
          </a:stretch>
        </p:blipFill>
        <p:spPr>
          <a:xfrm>
            <a:off x="0" y="0"/>
            <a:ext cx="9144000" cy="5091299"/>
          </a:xfrm>
          <a:prstGeom prst="rect">
            <a:avLst/>
          </a:prstGeom>
          <a:noFill/>
          <a:ln>
            <a:noFill/>
          </a:ln>
        </p:spPr>
      </p:pic>
      <p:pic>
        <p:nvPicPr>
          <p:cNvPr descr="Piece of duct tape sticking a note to the slide" id="332" name="Google Shape;332;p20"/>
          <p:cNvPicPr preferRelativeResize="0"/>
          <p:nvPr/>
        </p:nvPicPr>
        <p:blipFill rotWithShape="1">
          <a:blip r:embed="rId4">
            <a:alphaModFix/>
          </a:blip>
          <a:srcRect b="10011" l="9244" r="2118" t="5926"/>
          <a:stretch/>
        </p:blipFill>
        <p:spPr>
          <a:xfrm rot="154836">
            <a:off x="2721696" y="390929"/>
            <a:ext cx="3587681" cy="518217"/>
          </a:xfrm>
          <a:prstGeom prst="rect">
            <a:avLst/>
          </a:prstGeom>
          <a:noFill/>
          <a:ln>
            <a:noFill/>
          </a:ln>
        </p:spPr>
      </p:pic>
      <p:sp>
        <p:nvSpPr>
          <p:cNvPr id="333" name="Google Shape;333;p20"/>
          <p:cNvSpPr txBox="1"/>
          <p:nvPr/>
        </p:nvSpPr>
        <p:spPr>
          <a:xfrm>
            <a:off x="53701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p:txBody>
      </p:sp>
      <p:pic>
        <p:nvPicPr>
          <p:cNvPr id="334" name="Google Shape;334;p20"/>
          <p:cNvPicPr preferRelativeResize="0"/>
          <p:nvPr/>
        </p:nvPicPr>
        <p:blipFill>
          <a:blip r:embed="rId5">
            <a:alphaModFix/>
          </a:blip>
          <a:stretch>
            <a:fillRect/>
          </a:stretch>
        </p:blipFill>
        <p:spPr>
          <a:xfrm>
            <a:off x="663025" y="2487200"/>
            <a:ext cx="7745401" cy="2277800"/>
          </a:xfrm>
          <a:prstGeom prst="rect">
            <a:avLst/>
          </a:prstGeom>
          <a:noFill/>
          <a:ln>
            <a:noFill/>
          </a:ln>
        </p:spPr>
      </p:pic>
      <p:sp>
        <p:nvSpPr>
          <p:cNvPr id="335" name="Google Shape;335;p20"/>
          <p:cNvSpPr txBox="1"/>
          <p:nvPr>
            <p:ph idx="4294967295" type="body"/>
          </p:nvPr>
        </p:nvSpPr>
        <p:spPr>
          <a:xfrm>
            <a:off x="572625" y="927600"/>
            <a:ext cx="7906200" cy="1603800"/>
          </a:xfrm>
          <a:prstGeom prst="rect">
            <a:avLst/>
          </a:prstGeom>
        </p:spPr>
        <p:txBody>
          <a:bodyPr anchorCtr="0" anchor="t" bIns="91425" lIns="91425" spcFirstLastPara="1" rIns="91425" wrap="square" tIns="91425">
            <a:normAutofit/>
          </a:bodyPr>
          <a:lstStyle/>
          <a:p>
            <a:pPr indent="-317500" lvl="0" marL="457200" marR="0" rtl="0" algn="l">
              <a:lnSpc>
                <a:spcPct val="100000"/>
              </a:lnSpc>
              <a:spcBef>
                <a:spcPts val="0"/>
              </a:spcBef>
              <a:spcAft>
                <a:spcPts val="0"/>
              </a:spcAft>
              <a:buClr>
                <a:srgbClr val="000000"/>
              </a:buClr>
              <a:buSzPts val="1400"/>
              <a:buFont typeface="Arial"/>
              <a:buChar char="●"/>
            </a:pPr>
            <a:r>
              <a:rPr lang="en" sz="1400">
                <a:solidFill>
                  <a:srgbClr val="202124"/>
                </a:solidFill>
                <a:highlight>
                  <a:srgbClr val="FFFFFF"/>
                </a:highlight>
                <a:latin typeface="Arial"/>
                <a:ea typeface="Arial"/>
                <a:cs typeface="Arial"/>
                <a:sym typeface="Arial"/>
              </a:rPr>
              <a:t>By the end of this section, you will notice:</a:t>
            </a:r>
            <a:endParaRPr sz="1400">
              <a:solidFill>
                <a:srgbClr val="202124"/>
              </a:solidFill>
              <a:highlight>
                <a:srgbClr val="FFFFFF"/>
              </a:highlight>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lang="en" sz="1400">
                <a:solidFill>
                  <a:srgbClr val="202124"/>
                </a:solidFill>
                <a:highlight>
                  <a:srgbClr val="FFFFFF"/>
                </a:highlight>
                <a:latin typeface="Arial"/>
                <a:ea typeface="Arial"/>
                <a:cs typeface="Arial"/>
                <a:sym typeface="Arial"/>
              </a:rPr>
              <a:t>The volatility of Real Estate stocks increases after COVID strikes.  </a:t>
            </a:r>
            <a:endParaRPr sz="1400">
              <a:solidFill>
                <a:srgbClr val="202124"/>
              </a:solidFill>
              <a:highlight>
                <a:srgbClr val="FFFFFF"/>
              </a:highlight>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lang="en" sz="1400">
                <a:solidFill>
                  <a:srgbClr val="202124"/>
                </a:solidFill>
                <a:highlight>
                  <a:srgbClr val="FFFFFF"/>
                </a:highlight>
                <a:latin typeface="Arial"/>
                <a:ea typeface="Arial"/>
                <a:cs typeface="Arial"/>
                <a:sym typeface="Arial"/>
              </a:rPr>
              <a:t>The Inventory of houses for sale on Zillow increased in major cities, and the Average Sales Price decreased </a:t>
            </a:r>
            <a:endParaRPr sz="1400">
              <a:solidFill>
                <a:srgbClr val="202124"/>
              </a:solidFill>
              <a:highlight>
                <a:srgbClr val="FFFFFF"/>
              </a:highlight>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lang="en" sz="1400">
                <a:solidFill>
                  <a:srgbClr val="202124"/>
                </a:solidFill>
                <a:highlight>
                  <a:srgbClr val="FFFFFF"/>
                </a:highlight>
                <a:latin typeface="Arial"/>
                <a:ea typeface="Arial"/>
                <a:cs typeface="Arial"/>
                <a:sym typeface="Arial"/>
              </a:rPr>
              <a:t>The data should also indicate that Real Estate in suburban areas demonstrated an inverse relationship compared to major city RE</a:t>
            </a:r>
            <a:r>
              <a:rPr lang="en" sz="1000">
                <a:latin typeface="Raleway"/>
                <a:ea typeface="Raleway"/>
                <a:cs typeface="Raleway"/>
                <a:sym typeface="Raleway"/>
              </a:rPr>
              <a:t>.  </a:t>
            </a:r>
            <a:endParaRPr sz="1000">
              <a:latin typeface="Raleway"/>
              <a:ea typeface="Raleway"/>
              <a:cs typeface="Raleway"/>
              <a:sym typeface="Raleway"/>
            </a:endParaRPr>
          </a:p>
        </p:txBody>
      </p:sp>
      <p:sp>
        <p:nvSpPr>
          <p:cNvPr id="336" name="Google Shape;336;p20"/>
          <p:cNvSpPr txBox="1"/>
          <p:nvPr/>
        </p:nvSpPr>
        <p:spPr>
          <a:xfrm>
            <a:off x="2863075" y="359950"/>
            <a:ext cx="371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Raleway"/>
                <a:ea typeface="Raleway"/>
                <a:cs typeface="Raleway"/>
                <a:sym typeface="Raleway"/>
              </a:rPr>
              <a:t>Betas and Correlation</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40" name="Shape 340"/>
        <p:cNvGrpSpPr/>
        <p:nvPr/>
      </p:nvGrpSpPr>
      <p:grpSpPr>
        <a:xfrm>
          <a:off x="0" y="0"/>
          <a:ext cx="0" cy="0"/>
          <a:chOff x="0" y="0"/>
          <a:chExt cx="0" cy="0"/>
        </a:xfrm>
      </p:grpSpPr>
      <p:pic>
        <p:nvPicPr>
          <p:cNvPr id="341" name="Google Shape;341;p21"/>
          <p:cNvPicPr preferRelativeResize="0"/>
          <p:nvPr/>
        </p:nvPicPr>
        <p:blipFill>
          <a:blip r:embed="rId3">
            <a:alphaModFix/>
          </a:blip>
          <a:stretch>
            <a:fillRect/>
          </a:stretch>
        </p:blipFill>
        <p:spPr>
          <a:xfrm>
            <a:off x="0" y="0"/>
            <a:ext cx="9144000" cy="5091299"/>
          </a:xfrm>
          <a:prstGeom prst="rect">
            <a:avLst/>
          </a:prstGeom>
          <a:noFill/>
          <a:ln>
            <a:noFill/>
          </a:ln>
        </p:spPr>
      </p:pic>
      <p:pic>
        <p:nvPicPr>
          <p:cNvPr descr="Piece of duct tape sticking a note to the slide" id="342" name="Google Shape;342;p21"/>
          <p:cNvPicPr preferRelativeResize="0"/>
          <p:nvPr/>
        </p:nvPicPr>
        <p:blipFill rotWithShape="1">
          <a:blip r:embed="rId4">
            <a:alphaModFix/>
          </a:blip>
          <a:srcRect b="10011" l="9244" r="2118" t="5926"/>
          <a:stretch/>
        </p:blipFill>
        <p:spPr>
          <a:xfrm rot="154836">
            <a:off x="2721696" y="390929"/>
            <a:ext cx="3587681" cy="518217"/>
          </a:xfrm>
          <a:prstGeom prst="rect">
            <a:avLst/>
          </a:prstGeom>
          <a:noFill/>
          <a:ln>
            <a:noFill/>
          </a:ln>
        </p:spPr>
      </p:pic>
      <p:sp>
        <p:nvSpPr>
          <p:cNvPr id="343" name="Google Shape;343;p21"/>
          <p:cNvSpPr txBox="1"/>
          <p:nvPr/>
        </p:nvSpPr>
        <p:spPr>
          <a:xfrm>
            <a:off x="53701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p:txBody>
      </p:sp>
      <p:sp>
        <p:nvSpPr>
          <p:cNvPr id="344" name="Google Shape;344;p21"/>
          <p:cNvSpPr txBox="1"/>
          <p:nvPr/>
        </p:nvSpPr>
        <p:spPr>
          <a:xfrm>
            <a:off x="2863075" y="359950"/>
            <a:ext cx="3717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Raleway"/>
                <a:ea typeface="Raleway"/>
                <a:cs typeface="Raleway"/>
                <a:sym typeface="Raleway"/>
              </a:rPr>
              <a:t>Beta Plot of ETFs</a:t>
            </a:r>
            <a:endParaRPr b="1" sz="2400">
              <a:solidFill>
                <a:srgbClr val="FFFFFF"/>
              </a:solidFill>
              <a:latin typeface="Raleway"/>
              <a:ea typeface="Raleway"/>
              <a:cs typeface="Raleway"/>
              <a:sym typeface="Raleway"/>
            </a:endParaRPr>
          </a:p>
          <a:p>
            <a:pPr indent="0" lvl="0" marL="0" rtl="0" algn="l">
              <a:spcBef>
                <a:spcPts val="0"/>
              </a:spcBef>
              <a:spcAft>
                <a:spcPts val="0"/>
              </a:spcAft>
              <a:buNone/>
            </a:pPr>
            <a:r>
              <a:t/>
            </a:r>
            <a:endParaRPr b="1" sz="2400">
              <a:solidFill>
                <a:srgbClr val="FFFFFF"/>
              </a:solidFill>
              <a:latin typeface="Raleway"/>
              <a:ea typeface="Raleway"/>
              <a:cs typeface="Raleway"/>
              <a:sym typeface="Raleway"/>
            </a:endParaRPr>
          </a:p>
        </p:txBody>
      </p:sp>
      <p:sp>
        <p:nvSpPr>
          <p:cNvPr id="345" name="Google Shape;345;p21"/>
          <p:cNvSpPr txBox="1"/>
          <p:nvPr/>
        </p:nvSpPr>
        <p:spPr>
          <a:xfrm>
            <a:off x="3043750" y="591100"/>
            <a:ext cx="321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346" name="Google Shape;346;p21"/>
          <p:cNvPicPr preferRelativeResize="0"/>
          <p:nvPr/>
        </p:nvPicPr>
        <p:blipFill>
          <a:blip r:embed="rId5">
            <a:alphaModFix/>
          </a:blip>
          <a:stretch>
            <a:fillRect/>
          </a:stretch>
        </p:blipFill>
        <p:spPr>
          <a:xfrm>
            <a:off x="539788" y="1097250"/>
            <a:ext cx="8064426" cy="309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